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334" r:id="rId2"/>
    <p:sldId id="342" r:id="rId3"/>
    <p:sldId id="344" r:id="rId4"/>
    <p:sldId id="345" r:id="rId5"/>
    <p:sldId id="343" r:id="rId6"/>
    <p:sldId id="349" r:id="rId7"/>
    <p:sldId id="348" r:id="rId8"/>
    <p:sldId id="337" r:id="rId9"/>
    <p:sldId id="338" r:id="rId10"/>
    <p:sldId id="336" r:id="rId11"/>
    <p:sldId id="35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CB532"/>
    <a:srgbClr val="D3AABE"/>
    <a:srgbClr val="D4C394"/>
    <a:srgbClr val="000000"/>
    <a:srgbClr val="F8F8F8"/>
    <a:srgbClr val="866C00"/>
    <a:srgbClr val="2B51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83D3A1-D9D5-4C6B-A3AE-A7A25B7BADF3}" v="16" dt="2022-12-12T15:42:25.011"/>
    <p1510:client id="{37DB231E-2759-40C1-B1C4-C5E2EEE701E5}" v="1" dt="2022-12-12T15:44:42.027"/>
    <p1510:client id="{68503B47-4DCD-4FFB-959C-0589D3B77559}" v="23" dt="2022-11-21T12:15:38.965"/>
    <p1510:client id="{7C0FD6FD-2F1A-4874-972C-D89CFF3436FF}" v="16" dt="2022-11-30T12:22:06.464"/>
    <p1510:client id="{C1AB0EA9-4AFB-4168-8D88-CA40CA486BC9}" v="29" dt="2022-11-23T15:51:06.371"/>
    <p1510:client id="{EA6BEBA3-A1C5-42B3-BA1B-55C8F3EC3B6B}" v="1497" dt="2022-11-25T12:22:44.286"/>
  </p1510:revLst>
</p1510:revInfo>
</file>

<file path=ppt/tableStyles.xml><?xml version="1.0" encoding="utf-8"?>
<a:tblStyleLst xmlns:a="http://schemas.openxmlformats.org/drawingml/2006/main" def="{5C22544A-7EE6-4342-B048-85BDC9FD1C3A}">
  <a:tblStyle styleId="{16D9F66E-5EB9-4882-86FB-DCBF35E3C3E4}" styleName="Mellanmörkt format 4 - Dekorfärg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llanmörkt format 4 - Dekorfärg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75" autoAdjust="0"/>
    <p:restoredTop sz="26648" autoAdjust="0"/>
  </p:normalViewPr>
  <p:slideViewPr>
    <p:cSldViewPr snapToGrid="0">
      <p:cViewPr varScale="1">
        <p:scale>
          <a:sx n="13" d="100"/>
          <a:sy n="13" d="100"/>
        </p:scale>
        <p:origin x="1192" y="32"/>
      </p:cViewPr>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na Stjärnfeldt" userId="0Z6GGPFhCPlFz3/hJIbwq3KYYKbi7aX7m8RcOBRXMDE=" providerId="None" clId="Web-{6B05E5D5-EC1C-496D-B846-1DE1960021EB}"/>
    <pc:docChg chg="modSld">
      <pc:chgData name="Johanna Stjärnfeldt" userId="0Z6GGPFhCPlFz3/hJIbwq3KYYKbi7aX7m8RcOBRXMDE=" providerId="None" clId="Web-{6B05E5D5-EC1C-496D-B846-1DE1960021EB}" dt="2022-12-13T09:27:18.049" v="1"/>
      <pc:docMkLst>
        <pc:docMk/>
      </pc:docMkLst>
      <pc:sldChg chg="modNotes">
        <pc:chgData name="Johanna Stjärnfeldt" userId="0Z6GGPFhCPlFz3/hJIbwq3KYYKbi7aX7m8RcOBRXMDE=" providerId="None" clId="Web-{6B05E5D5-EC1C-496D-B846-1DE1960021EB}" dt="2022-12-13T09:27:18.049" v="1"/>
        <pc:sldMkLst>
          <pc:docMk/>
          <pc:sldMk cId="21937157" sldId="343"/>
        </pc:sldMkLst>
      </pc:sldChg>
    </pc:docChg>
  </pc:docChgLst>
  <pc:docChgLst>
    <pc:chgData name="Johanna Stjärnfeldt" userId="0Z6GGPFhCPlFz3/hJIbwq3KYYKbi7aX7m8RcOBRXMDE=" providerId="None" clId="Web-{37DB231E-2759-40C1-B1C4-C5E2EEE701E5}"/>
    <pc:docChg chg="delSld">
      <pc:chgData name="Johanna Stjärnfeldt" userId="0Z6GGPFhCPlFz3/hJIbwq3KYYKbi7aX7m8RcOBRXMDE=" providerId="None" clId="Web-{37DB231E-2759-40C1-B1C4-C5E2EEE701E5}" dt="2022-12-12T15:44:42.027" v="0"/>
      <pc:docMkLst>
        <pc:docMk/>
      </pc:docMkLst>
      <pc:sldChg chg="del">
        <pc:chgData name="Johanna Stjärnfeldt" userId="0Z6GGPFhCPlFz3/hJIbwq3KYYKbi7aX7m8RcOBRXMDE=" providerId="None" clId="Web-{37DB231E-2759-40C1-B1C4-C5E2EEE701E5}" dt="2022-12-12T15:44:42.027" v="0"/>
        <pc:sldMkLst>
          <pc:docMk/>
          <pc:sldMk cId="4253657133" sldId="326"/>
        </pc:sldMkLst>
      </pc:sldChg>
    </pc:docChg>
  </pc:docChgLst>
  <pc:docChgLst>
    <pc:chgData name="Johanna Stjärnfeldt" userId="0Z6GGPFhCPlFz3/hJIbwq3KYYKbi7aX7m8RcOBRXMDE=" providerId="None" clId="Web-{2C83D3A1-D9D5-4C6B-A3AE-A7A25B7BADF3}"/>
    <pc:docChg chg="modSld">
      <pc:chgData name="Johanna Stjärnfeldt" userId="0Z6GGPFhCPlFz3/hJIbwq3KYYKbi7aX7m8RcOBRXMDE=" providerId="None" clId="Web-{2C83D3A1-D9D5-4C6B-A3AE-A7A25B7BADF3}" dt="2022-12-12T15:42:25.011" v="15" actId="20577"/>
      <pc:docMkLst>
        <pc:docMk/>
      </pc:docMkLst>
      <pc:sldChg chg="modSp">
        <pc:chgData name="Johanna Stjärnfeldt" userId="0Z6GGPFhCPlFz3/hJIbwq3KYYKbi7aX7m8RcOBRXMDE=" providerId="None" clId="Web-{2C83D3A1-D9D5-4C6B-A3AE-A7A25B7BADF3}" dt="2022-12-12T15:42:25.011" v="15" actId="20577"/>
        <pc:sldMkLst>
          <pc:docMk/>
          <pc:sldMk cId="3912637237" sldId="334"/>
        </pc:sldMkLst>
        <pc:spChg chg="mod">
          <ac:chgData name="Johanna Stjärnfeldt" userId="0Z6GGPFhCPlFz3/hJIbwq3KYYKbi7aX7m8RcOBRXMDE=" providerId="None" clId="Web-{2C83D3A1-D9D5-4C6B-A3AE-A7A25B7BADF3}" dt="2022-12-12T15:42:25.011" v="15" actId="20577"/>
          <ac:spMkLst>
            <pc:docMk/>
            <pc:sldMk cId="3912637237" sldId="334"/>
            <ac:spMk id="3" creationId="{CE97B115-158C-E4C8-D74F-F4519F9F192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F30B-96A9-4EB6-8859-8FBCB6D89FE2}" type="datetimeFigureOut">
              <a:rPr lang="sv-SE" smtClean="0"/>
              <a:t>2023-01-19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59708-4A52-4C89-918A-257809EA3604}" type="slidenum">
              <a:rPr lang="sv-SE" smtClean="0"/>
              <a:t>‹#›</a:t>
            </a:fld>
            <a:endParaRPr lang="sv-SE"/>
          </a:p>
        </p:txBody>
      </p:sp>
    </p:spTree>
    <p:extLst>
      <p:ext uri="{BB962C8B-B14F-4D97-AF65-F5344CB8AC3E}">
        <p14:creationId xmlns:p14="http://schemas.microsoft.com/office/powerpoint/2010/main" val="427089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rPr>
              <a:t>Bild 1</a:t>
            </a:r>
            <a:r>
              <a:rPr lang="sv-SE" sz="1200" dirty="0">
                <a:latin typeface="+mn-lt"/>
              </a:rPr>
              <a:t>.</a:t>
            </a:r>
          </a:p>
          <a:p>
            <a:r>
              <a:rPr lang="sv-SE" sz="1200" b="1" dirty="0">
                <a:latin typeface="+mn-lt"/>
              </a:rPr>
              <a:t>[Förslag talmanus]: </a:t>
            </a:r>
            <a:r>
              <a:rPr lang="en-US" sz="1200" b="1" dirty="0">
                <a:latin typeface="+mn-lt"/>
              </a:rPr>
              <a:t> </a:t>
            </a:r>
            <a:r>
              <a:rPr lang="sv-SE" dirty="0"/>
              <a:t>Under de tidigare lektionerna har vi pratat om vad ni gör på internet, hur man skyddar sig och har bra lösenord, att allt man ser på internet inte behöver vara sant utan att man ska vara lite misstänksam. </a:t>
            </a:r>
          </a:p>
          <a:p>
            <a:endParaRPr lang="sv-SE" dirty="0"/>
          </a:p>
          <a:p>
            <a:r>
              <a:rPr lang="sv-SE" dirty="0"/>
              <a:t>Idag ska vi prata om olika sätt som tjuvar och andra lurendrejare kan försöka att sno saker från dig fastän du kanske har ett bra lösenord. Precis som med ditt hus eller lägenhet. Även om ni har jättebra lås och kanske ett larm så kan en inbrottstjuv ändå försöka att göra inbrott eller att lura sig in. Samma sak på internet. Därför är det bra att du vet hur du kan överlista dem! </a:t>
            </a:r>
          </a:p>
          <a:p>
            <a:endParaRPr lang="sv-SE" dirty="0"/>
          </a:p>
          <a:p>
            <a:r>
              <a:rPr lang="sv-SE" dirty="0"/>
              <a:t>Tips! Det är viktigt att eleverna inte blir rädda för att använda internet och tro att det är tjuvar som hela tiden vill lura dem. Försök genom hela presentationen att återkomma till att det finns sätt att skydda sig mot bedrägerier och att det finns en massa bra knep för att överlista dem som försöker att luras. Använd gärna analogin om inbrott i hus eller lägenhet: </a:t>
            </a:r>
          </a:p>
          <a:p>
            <a:endParaRPr lang="sv-SE" dirty="0"/>
          </a:p>
          <a:p>
            <a:r>
              <a:rPr lang="sv-SE" dirty="0"/>
              <a:t>Även om man inte har låst sitt hus eller lägenhet en dag så kommer man troligen inte att få inbrott. Det är inte så att tjuvar går och känner på allas dörrar varje dag. Men man vill alltid låsa utifall att det en dag skulle komma en tjuv. Samma sak med bra lösenord – om någon försöker att lista ut ditt lösenord ska det inte gå, men det betyder inte att det sitter tjuvar hela dagarna och försöker att komma på ditt lösenord. Och det gäller även med bedrägerier. De flesta människorna vill inte lura dig och du kommer kanske aldrig ens vara med om att någon försöker att lura dig på internet. Men OM någon skulle försöka att lura dig att ge ifrån dig information du inte vill så har du kunskap och knep för att överlista dem!</a:t>
            </a:r>
            <a:endParaRPr lang="sv-SE"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1</a:t>
            </a:fld>
            <a:endParaRPr lang="sv-SE"/>
          </a:p>
        </p:txBody>
      </p:sp>
    </p:spTree>
    <p:extLst>
      <p:ext uri="{BB962C8B-B14F-4D97-AF65-F5344CB8AC3E}">
        <p14:creationId xmlns:p14="http://schemas.microsoft.com/office/powerpoint/2010/main" val="3866761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cs typeface="Calibri"/>
              </a:rPr>
              <a:t>Bild 10. </a:t>
            </a:r>
          </a:p>
          <a:p>
            <a:r>
              <a:rPr lang="sv-SE" sz="1200" b="1" dirty="0">
                <a:latin typeface="+mn-lt"/>
                <a:cs typeface="Calibri"/>
              </a:rPr>
              <a:t>[Genomförande] </a:t>
            </a:r>
            <a:r>
              <a:rPr lang="sv-SE" sz="1200" dirty="0">
                <a:latin typeface="+mn-lt"/>
                <a:cs typeface="Calibri"/>
              </a:rPr>
              <a:t>Läraren läser upp: </a:t>
            </a:r>
            <a:r>
              <a:rPr lang="sv-SE" dirty="0"/>
              <a:t>Du tittar på roliga klipp och det hoppar upp en annons där det står: GRATIS IPHONE – KLICKA HÄR NU!!!!!!!!!!!!!!!!!!!!!!!”</a:t>
            </a:r>
          </a:p>
          <a:p>
            <a:endParaRPr lang="sv-SE" sz="1200" dirty="0">
              <a:latin typeface="+mn-lt"/>
              <a:ea typeface="Times New Roman" panose="02020603050405020304" pitchFamily="18" charset="0"/>
              <a:cs typeface="Calibri"/>
            </a:endParaRPr>
          </a:p>
          <a:p>
            <a:r>
              <a:rPr lang="sv-SE" sz="1200" b="1" dirty="0">
                <a:latin typeface="+mn-lt"/>
                <a:ea typeface="Times New Roman" panose="02020603050405020304" pitchFamily="18" charset="0"/>
                <a:cs typeface="Calibri"/>
              </a:rPr>
              <a:t>[Be eleverna rösta] </a:t>
            </a:r>
            <a:endParaRPr lang="sv-SE" sz="1200" b="1" dirty="0">
              <a:latin typeface="+mn-lt"/>
            </a:endParaRPr>
          </a:p>
          <a:p>
            <a:pPr fontAlgn="base"/>
            <a:r>
              <a:rPr lang="sv-SE" sz="1200" dirty="0">
                <a:effectLst/>
                <a:latin typeface="+mn-lt"/>
                <a:ea typeface="Times New Roman" panose="02020603050405020304" pitchFamily="18" charset="0"/>
              </a:rPr>
              <a:t>Verkar det vara på riktigt eller kan det vara lur? </a:t>
            </a:r>
            <a:endParaRPr lang="sv-SE" sz="1200" dirty="0">
              <a:solidFill>
                <a:schemeClr val="tx1"/>
              </a:solidFill>
              <a:effectLst/>
              <a:latin typeface="+mn-lt"/>
              <a:ea typeface="Times New Roman" panose="02020603050405020304" pitchFamily="18" charset="0"/>
            </a:endParaRPr>
          </a:p>
          <a:p>
            <a:pPr fontAlgn="base"/>
            <a:endParaRPr lang="sv-SE" sz="1200" dirty="0">
              <a:solidFill>
                <a:schemeClr val="tx1"/>
              </a:solidFill>
              <a:effectLst/>
              <a:latin typeface="+mn-lt"/>
              <a:ea typeface="Segoe UI" panose="020B0502040204020203" pitchFamily="34" charset="0"/>
            </a:endParaRPr>
          </a:p>
          <a:p>
            <a:pPr fontAlgn="base"/>
            <a:r>
              <a:rPr lang="sv-SE" sz="1200" b="1" dirty="0">
                <a:solidFill>
                  <a:srgbClr val="000000"/>
                </a:solidFill>
                <a:effectLst/>
                <a:latin typeface="+mn-lt"/>
                <a:ea typeface="Segoe UI" panose="020B0502040204020203" pitchFamily="34" charset="0"/>
              </a:rPr>
              <a:t>[Diskutera i klassen genom handuppräckning]​</a:t>
            </a:r>
            <a:endParaRPr lang="sv-SE" sz="1200" b="1" dirty="0">
              <a:solidFill>
                <a:schemeClr val="tx1"/>
              </a:solidFill>
              <a:effectLst/>
              <a:latin typeface="+mn-lt"/>
              <a:ea typeface="Segoe UI" panose="020B0502040204020203" pitchFamily="34" charset="0"/>
            </a:endParaRPr>
          </a:p>
          <a:p>
            <a:pPr marL="285750" indent="-285750" fontAlgn="base">
              <a:buFontTx/>
              <a:buChar char="-"/>
            </a:pPr>
            <a:r>
              <a:rPr lang="sv-SE" sz="1200" dirty="0">
                <a:solidFill>
                  <a:srgbClr val="000000"/>
                </a:solidFill>
                <a:effectLst/>
                <a:latin typeface="+mn-lt"/>
                <a:ea typeface="Segoe UI" panose="020B0502040204020203" pitchFamily="34" charset="0"/>
              </a:rPr>
              <a:t>Vad tänker ni om det?​</a:t>
            </a:r>
            <a:endParaRPr lang="sv-SE" sz="1200" dirty="0">
              <a:solidFill>
                <a:schemeClr val="tx1"/>
              </a:solidFill>
              <a:effectLst/>
              <a:latin typeface="+mn-lt"/>
              <a:ea typeface="Segoe UI" panose="020B0502040204020203" pitchFamily="34" charset="0"/>
            </a:endParaRPr>
          </a:p>
          <a:p>
            <a:pPr marL="285750" indent="-285750" fontAlgn="base">
              <a:buFontTx/>
              <a:buChar char="-"/>
            </a:pPr>
            <a:r>
              <a:rPr lang="sv-SE" sz="1200" dirty="0">
                <a:solidFill>
                  <a:srgbClr val="000000"/>
                </a:solidFill>
                <a:effectLst/>
                <a:latin typeface="+mn-lt"/>
                <a:ea typeface="Segoe UI" panose="020B0502040204020203" pitchFamily="34" charset="0"/>
              </a:rPr>
              <a:t>Varför skulle ett företag vilja ge bort en </a:t>
            </a:r>
            <a:r>
              <a:rPr lang="sv-SE" sz="1200" dirty="0" err="1">
                <a:solidFill>
                  <a:srgbClr val="000000"/>
                </a:solidFill>
                <a:effectLst/>
                <a:latin typeface="+mn-lt"/>
                <a:ea typeface="Segoe UI" panose="020B0502040204020203" pitchFamily="34" charset="0"/>
              </a:rPr>
              <a:t>iphone</a:t>
            </a:r>
            <a:r>
              <a:rPr lang="sv-SE" sz="1200" dirty="0">
                <a:solidFill>
                  <a:srgbClr val="000000"/>
                </a:solidFill>
                <a:effectLst/>
                <a:latin typeface="+mn-lt"/>
                <a:ea typeface="Segoe UI" panose="020B0502040204020203" pitchFamily="34" charset="0"/>
              </a:rPr>
              <a:t>?</a:t>
            </a:r>
            <a:endParaRPr lang="sv-SE" sz="1200" dirty="0">
              <a:effectLst/>
              <a:latin typeface="+mn-lt"/>
              <a:ea typeface="Segoe UI" panose="020B0502040204020203" pitchFamily="34" charset="0"/>
            </a:endParaRPr>
          </a:p>
          <a:p>
            <a:pPr fontAlgn="base"/>
            <a:endParaRPr lang="sv-SE" sz="1200" dirty="0">
              <a:effectLst/>
              <a:latin typeface="+mn-lt"/>
              <a:ea typeface="Times New Roman" panose="02020603050405020304" pitchFamily="18" charset="0"/>
            </a:endParaRPr>
          </a:p>
          <a:p>
            <a:pPr fontAlgn="base"/>
            <a:endParaRPr lang="sv-SE" sz="1200" b="1" dirty="0">
              <a:effectLst/>
              <a:latin typeface="+mn-lt"/>
              <a:ea typeface="Times New Roman" panose="02020603050405020304" pitchFamily="18" charset="0"/>
            </a:endParaRPr>
          </a:p>
          <a:p>
            <a:pPr fontAlgn="base"/>
            <a:r>
              <a:rPr lang="sv-SE" sz="1200" b="1" dirty="0">
                <a:effectLst/>
                <a:latin typeface="+mn-lt"/>
                <a:ea typeface="Times New Roman" panose="02020603050405020304" pitchFamily="18" charset="0"/>
                <a:cs typeface="+mn-cs"/>
              </a:rPr>
              <a:t>[Förslag talmanus] </a:t>
            </a:r>
            <a:r>
              <a:rPr lang="sv-SE" dirty="0"/>
              <a:t>Tänk på att alla företag vill tjäna pengar. Om du ser en annons där det står att du vunnit något (i en tävling du inte varit med i) eller att du ska få något helt gratis så är det inte på riktigt, utan det är troligen någon som vill lura dig att trycka på den länken.</a:t>
            </a:r>
            <a:r>
              <a:rPr lang="sv-SE" sz="1200" dirty="0">
                <a:effectLst/>
                <a:latin typeface="+mn-lt"/>
                <a:ea typeface="Times New Roman" panose="02020603050405020304" pitchFamily="18" charset="0"/>
                <a:cs typeface="Calibri"/>
              </a:rPr>
              <a:t> </a:t>
            </a:r>
          </a:p>
          <a:p>
            <a:endParaRPr lang="sv-SE" sz="1600"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10</a:t>
            </a:fld>
            <a:endParaRPr lang="sv-SE"/>
          </a:p>
        </p:txBody>
      </p:sp>
    </p:spTree>
    <p:extLst>
      <p:ext uri="{BB962C8B-B14F-4D97-AF65-F5344CB8AC3E}">
        <p14:creationId xmlns:p14="http://schemas.microsoft.com/office/powerpoint/2010/main" val="2211201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noProof="0" dirty="0">
                <a:cs typeface="Calibri"/>
              </a:rPr>
              <a:t>Bild 11 </a:t>
            </a:r>
          </a:p>
          <a:p>
            <a:endParaRPr lang="sv-SE" sz="1200" b="1" noProof="0" dirty="0">
              <a:cs typeface="Calibri"/>
            </a:endParaRPr>
          </a:p>
          <a:p>
            <a:r>
              <a:rPr lang="sv-SE" sz="1200" b="1" dirty="0">
                <a:cs typeface="Calibri"/>
              </a:rPr>
              <a:t>[Förslag talmanus] </a:t>
            </a:r>
            <a:r>
              <a:rPr lang="sv-SE" dirty="0"/>
              <a:t>Nu börjar lektionen ta slut. Idag har ni övat på hur man blir en superhjälte mot nätfiske. Kommer ni ihåg de olika knepen man kunde använda sig av för att bli en sådan superhjälte? Jag tänkte att vi ska gå igenom dem en gång till.</a:t>
            </a:r>
          </a:p>
          <a:p>
            <a:endParaRPr lang="sv-SE" sz="1200" noProof="0" dirty="0">
              <a:cs typeface="Calibri"/>
            </a:endParaRPr>
          </a:p>
          <a:p>
            <a:r>
              <a:rPr lang="sv-SE" sz="1200" b="1" noProof="0" dirty="0">
                <a:cs typeface="Calibri"/>
              </a:rPr>
              <a:t>[Genomförande] </a:t>
            </a:r>
          </a:p>
          <a:p>
            <a:r>
              <a:rPr lang="sv-SE" dirty="0"/>
              <a:t>Klicka först fram symbolen och låt eleverna gissa vad varje symbol betyder och klicka sedan fram texten efter. </a:t>
            </a:r>
            <a:r>
              <a:rPr lang="sv-SE"/>
              <a:t>Gå sedan igenom vad meningen betyder. </a:t>
            </a:r>
          </a:p>
          <a:p>
            <a:endParaRPr lang="sv-SE" sz="1200" noProof="0" dirty="0">
              <a:cs typeface="Calibri"/>
            </a:endParaRPr>
          </a:p>
          <a:p>
            <a:r>
              <a:rPr lang="sv-SE" sz="1200" b="1" noProof="0" dirty="0">
                <a:cs typeface="Calibri"/>
              </a:rPr>
              <a:t>- Varför</a:t>
            </a:r>
            <a:r>
              <a:rPr lang="sv-SE" sz="1200" noProof="0" dirty="0">
                <a:cs typeface="Calibri"/>
              </a:rPr>
              <a:t>? ställ frågan: varför säger personen/företaget det här? Kan det stämma? </a:t>
            </a:r>
          </a:p>
          <a:p>
            <a:r>
              <a:rPr lang="sv-SE" sz="1200" noProof="0" dirty="0">
                <a:cs typeface="Calibri"/>
              </a:rPr>
              <a:t>- </a:t>
            </a:r>
            <a:r>
              <a:rPr lang="sv-SE" sz="1200" b="1" noProof="0" dirty="0">
                <a:cs typeface="Calibri"/>
              </a:rPr>
              <a:t>Ta hjälp</a:t>
            </a:r>
            <a:r>
              <a:rPr lang="sv-SE" sz="1200" noProof="0" dirty="0">
                <a:cs typeface="Calibri"/>
              </a:rPr>
              <a:t>. Det kan vara svårt att veta ibland vad som är verkligt eller inte – ta hjälp av en vuxen att avgöra.</a:t>
            </a:r>
          </a:p>
          <a:p>
            <a:r>
              <a:rPr lang="en-US" sz="1200" b="0" dirty="0">
                <a:cs typeface="Calibri"/>
              </a:rPr>
              <a:t>- </a:t>
            </a:r>
            <a:r>
              <a:rPr lang="sv-SE" sz="1200" b="1" dirty="0"/>
              <a:t>Om det låter för bra för att vara sant är det nog det</a:t>
            </a:r>
            <a:r>
              <a:rPr lang="sv-SE" sz="1200" b="0" dirty="0"/>
              <a:t>. Företag vill tjäna pengar – de vill inte ge bort saker gratis.</a:t>
            </a:r>
            <a:endParaRPr lang="sv-SE" sz="1200" b="0" dirty="0">
              <a:cs typeface="Calibri"/>
            </a:endParaRPr>
          </a:p>
          <a:p>
            <a:r>
              <a:rPr lang="sv-SE" sz="1200" b="0" dirty="0">
                <a:cs typeface="Calibri"/>
              </a:rPr>
              <a:t>- </a:t>
            </a:r>
            <a:r>
              <a:rPr lang="sv-SE" sz="1200" b="1" dirty="0">
                <a:cs typeface="Calibri"/>
              </a:rPr>
              <a:t>Tänk innan klick</a:t>
            </a:r>
            <a:r>
              <a:rPr lang="sv-SE" sz="1200" b="0" dirty="0">
                <a:cs typeface="Calibri"/>
              </a:rPr>
              <a:t>. Stanna upp och tänk efter en stund innan du klickar på saker.</a:t>
            </a:r>
          </a:p>
          <a:p>
            <a:r>
              <a:rPr lang="sv-SE" sz="1200" b="0" dirty="0">
                <a:cs typeface="Calibri"/>
              </a:rPr>
              <a:t>- </a:t>
            </a:r>
            <a:r>
              <a:rPr lang="sv-SE" sz="1200" b="1" dirty="0">
                <a:cs typeface="Calibri"/>
              </a:rPr>
              <a:t>Lämna aldrig ut kortuppgifter</a:t>
            </a:r>
            <a:r>
              <a:rPr lang="sv-SE" sz="1200" b="0" dirty="0">
                <a:cs typeface="Calibri"/>
              </a:rPr>
              <a:t>. Om någon frågar om dina föräldrars kortuppgifter - lämna aldrig ut dem. Inget seriöst företag skulle be om dina uppgifter i ett meddelande, mail, sms. Om du ska ladda ner en </a:t>
            </a:r>
            <a:r>
              <a:rPr lang="sv-SE" sz="1200" b="0" dirty="0" err="1">
                <a:cs typeface="Calibri"/>
              </a:rPr>
              <a:t>app</a:t>
            </a:r>
            <a:r>
              <a:rPr lang="sv-SE" sz="1200" b="0" dirty="0">
                <a:cs typeface="Calibri"/>
              </a:rPr>
              <a:t> eller köpa något ska du alltid fråga dina föräldrar innan. </a:t>
            </a:r>
          </a:p>
          <a:p>
            <a:endParaRPr lang="en-US" sz="1200" dirty="0">
              <a:cs typeface="Calibri"/>
            </a:endParaRPr>
          </a:p>
          <a:p>
            <a:endParaRPr lang="en-US" sz="1200" dirty="0">
              <a:cs typeface="Calibri"/>
            </a:endParaRPr>
          </a:p>
          <a:p>
            <a:r>
              <a:rPr lang="en-US" sz="1200" b="1" dirty="0">
                <a:cs typeface="Calibri"/>
              </a:rPr>
              <a:t>Tack för </a:t>
            </a:r>
            <a:r>
              <a:rPr lang="en-US" sz="1200" b="1" dirty="0" err="1">
                <a:cs typeface="Calibri"/>
              </a:rPr>
              <a:t>idag</a:t>
            </a:r>
            <a:r>
              <a:rPr lang="en-US" sz="1200" b="1" dirty="0">
                <a:cs typeface="Calibri"/>
              </a:rPr>
              <a:t>! </a:t>
            </a:r>
          </a:p>
        </p:txBody>
      </p:sp>
      <p:sp>
        <p:nvSpPr>
          <p:cNvPr id="4" name="Platshållare för bildnummer 3"/>
          <p:cNvSpPr>
            <a:spLocks noGrp="1"/>
          </p:cNvSpPr>
          <p:nvPr>
            <p:ph type="sldNum" sz="quarter" idx="5"/>
          </p:nvPr>
        </p:nvSpPr>
        <p:spPr/>
        <p:txBody>
          <a:bodyPr/>
          <a:lstStyle/>
          <a:p>
            <a:fld id="{1B959708-4A52-4C89-918A-257809EA3604}" type="slidenum">
              <a:rPr lang="sv-SE" smtClean="0"/>
              <a:t>11</a:t>
            </a:fld>
            <a:endParaRPr lang="sv-SE"/>
          </a:p>
        </p:txBody>
      </p:sp>
    </p:spTree>
    <p:extLst>
      <p:ext uri="{BB962C8B-B14F-4D97-AF65-F5344CB8AC3E}">
        <p14:creationId xmlns:p14="http://schemas.microsoft.com/office/powerpoint/2010/main" val="379686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cs typeface="Calibri"/>
              </a:rPr>
              <a:t>Bild 2. Varför vill människor luras på internet då?</a:t>
            </a:r>
          </a:p>
          <a:p>
            <a:endParaRPr lang="sv-SE" sz="12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latin typeface="+mn-lt"/>
                <a:cs typeface="Calibri"/>
              </a:rPr>
              <a:t>[Genomförande] </a:t>
            </a:r>
            <a:r>
              <a:rPr lang="sv-SE" dirty="0"/>
              <a:t>Ta fram första meningen och ställ frågan ”Varför vill människor luras på internet då?”, tryck sedan fram andra meningen ”ofta för att på något sätt tjäna pengar”.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Fortsätt med att nu tänkte du att ni ska titta på lite olika exempel på hur lurendrejerier på nätet kan gå till!</a:t>
            </a:r>
            <a:endParaRPr lang="sv-SE" sz="1200" b="0" dirty="0">
              <a:latin typeface="+mn-lt"/>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2</a:t>
            </a:fld>
            <a:endParaRPr lang="sv-SE"/>
          </a:p>
        </p:txBody>
      </p:sp>
    </p:spTree>
    <p:extLst>
      <p:ext uri="{BB962C8B-B14F-4D97-AF65-F5344CB8AC3E}">
        <p14:creationId xmlns:p14="http://schemas.microsoft.com/office/powerpoint/2010/main" val="791278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cs typeface="Calibri"/>
              </a:rPr>
              <a:t>Bild 3. Nätfiske</a:t>
            </a:r>
          </a:p>
          <a:p>
            <a:endParaRPr lang="sv-SE" sz="1200" dirty="0">
              <a:latin typeface="+mn-lt"/>
              <a:cs typeface="Calibri"/>
            </a:endParaRPr>
          </a:p>
          <a:p>
            <a:r>
              <a:rPr lang="sv-SE" sz="1200" b="1" dirty="0">
                <a:latin typeface="+mn-lt"/>
                <a:cs typeface="Calibri"/>
              </a:rPr>
              <a:t>[Förslag </a:t>
            </a:r>
            <a:r>
              <a:rPr lang="sv-SE" sz="1200" b="1" dirty="0" err="1">
                <a:latin typeface="+mn-lt"/>
                <a:cs typeface="Calibri"/>
              </a:rPr>
              <a:t>talmanus</a:t>
            </a:r>
            <a:r>
              <a:rPr lang="sv-SE" sz="1200" b="1" dirty="0">
                <a:latin typeface="+mn-lt"/>
                <a:cs typeface="Calibri"/>
              </a:rPr>
              <a:t>]</a:t>
            </a:r>
            <a:endParaRPr lang="sv-SE"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Ett vanligt sätt att försöka att luras på nätet är olika former av nätfiske. Nätfiske betyder att en tjuv försöker att lura människor att dela med sig av information som de egentligen inte vill dela med sig av, tjuvarna försöker alltså att ”fiska” fram information genom att luras.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cs typeface="Calibri"/>
            </a:endParaRPr>
          </a:p>
          <a:p>
            <a:r>
              <a:rPr lang="sv-SE" sz="1200" dirty="0">
                <a:latin typeface="+mn-lt"/>
                <a:cs typeface="Calibri"/>
              </a:rPr>
              <a:t>Fortsätt med exemplen:</a:t>
            </a:r>
          </a:p>
          <a:p>
            <a:r>
              <a:rPr lang="sv-SE" sz="1200" dirty="0">
                <a:latin typeface="+mn-lt"/>
                <a:cs typeface="Calibri"/>
              </a:rPr>
              <a:t>-  Tjuvar kan tex försöka lura till sig lösenord och sånt så de kan komma åt konton och på så sätt komma över pengar </a:t>
            </a:r>
          </a:p>
          <a:p>
            <a:pPr marL="171450" indent="-171450">
              <a:buFontTx/>
              <a:buChar char="-"/>
            </a:pPr>
            <a:r>
              <a:rPr lang="sv-SE" sz="1200" dirty="0">
                <a:latin typeface="+mn-lt"/>
                <a:cs typeface="Calibri"/>
              </a:rPr>
              <a:t>Tjuvar/lurendrejare kan försöka att få en att ladda ner något (tex en </a:t>
            </a:r>
            <a:r>
              <a:rPr lang="sv-SE" sz="1200" dirty="0" err="1">
                <a:latin typeface="+mn-lt"/>
                <a:cs typeface="Calibri"/>
              </a:rPr>
              <a:t>app</a:t>
            </a:r>
            <a:r>
              <a:rPr lang="sv-SE" sz="1200" dirty="0">
                <a:latin typeface="+mn-lt"/>
                <a:cs typeface="Calibri"/>
              </a:rPr>
              <a:t> eller program) och i den har de gömt ett virus som sen kan stjäla saker inifrån din dator eller telefon</a:t>
            </a:r>
          </a:p>
          <a:p>
            <a:pPr marL="171450" indent="-171450">
              <a:buFontTx/>
              <a:buChar char="-"/>
            </a:pPr>
            <a:endParaRPr lang="sv-SE"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3</a:t>
            </a:fld>
            <a:endParaRPr lang="sv-SE"/>
          </a:p>
        </p:txBody>
      </p:sp>
    </p:spTree>
    <p:extLst>
      <p:ext uri="{BB962C8B-B14F-4D97-AF65-F5344CB8AC3E}">
        <p14:creationId xmlns:p14="http://schemas.microsoft.com/office/powerpoint/2010/main" val="241177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noProof="0" dirty="0">
                <a:cs typeface="Calibri"/>
              </a:rPr>
              <a:t>Bild 4. </a:t>
            </a:r>
            <a:endParaRPr lang="sv-SE" sz="1200" noProof="0" dirty="0">
              <a:cs typeface="Calibri"/>
            </a:endParaRPr>
          </a:p>
          <a:p>
            <a:r>
              <a:rPr lang="sv-SE" sz="1200" b="1" noProof="0" dirty="0">
                <a:cs typeface="Calibri"/>
              </a:rPr>
              <a:t>[Förslag talmanus] </a:t>
            </a:r>
            <a:r>
              <a:rPr lang="sv-SE" dirty="0"/>
              <a:t>Försök att luras genom nätfiske sker ofta genom att man får ett meddelande på något sätt. Kanske från en person på ett spel man spelar, från någon man inte känner på sociala medier eller kanske genom att det kommer upp en konstig reklamannons när man är inne på en hemsida. Det kan också vara så att den som luras vill att man ska tro att det är någon man litar på, tex att man får ett sms där någon säger att den är en person/företag den inte är. Nu ska vi titta på ett exempel!</a:t>
            </a:r>
            <a:endParaRPr lang="en-US" sz="1400" dirty="0">
              <a:cs typeface="Calibri"/>
            </a:endParaRPr>
          </a:p>
          <a:p>
            <a:endParaRPr lang="sv-SE" sz="1400"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4</a:t>
            </a:fld>
            <a:endParaRPr lang="sv-SE"/>
          </a:p>
        </p:txBody>
      </p:sp>
    </p:spTree>
    <p:extLst>
      <p:ext uri="{BB962C8B-B14F-4D97-AF65-F5344CB8AC3E}">
        <p14:creationId xmlns:p14="http://schemas.microsoft.com/office/powerpoint/2010/main" val="38451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noProof="0" dirty="0">
                <a:cs typeface="Calibri"/>
              </a:rPr>
              <a:t>Bild 5. Filmen</a:t>
            </a:r>
          </a:p>
          <a:p>
            <a:endParaRPr lang="sv-SE" sz="1200" noProof="0" dirty="0">
              <a:cs typeface="Calibri"/>
            </a:endParaRPr>
          </a:p>
          <a:p>
            <a:r>
              <a:rPr lang="sv-SE" sz="1200" b="1" noProof="0" dirty="0">
                <a:cs typeface="Calibri"/>
              </a:rPr>
              <a:t>[Syntolkning]: </a:t>
            </a:r>
            <a:r>
              <a:rPr lang="sv-SE" sz="1200" noProof="0" dirty="0">
                <a:cs typeface="Calibri"/>
              </a:rPr>
              <a:t>En person du inte känner skickar en </a:t>
            </a:r>
            <a:r>
              <a:rPr lang="sv-SE" sz="1200" noProof="0" dirty="0" err="1">
                <a:cs typeface="Calibri"/>
              </a:rPr>
              <a:t>vänförfrågan</a:t>
            </a:r>
            <a:r>
              <a:rPr lang="sv-SE" sz="1200" noProof="0" dirty="0">
                <a:cs typeface="Calibri"/>
              </a:rPr>
              <a:t>. Sedan frågar personen om den kan skicka ett roligt klipp. </a:t>
            </a:r>
          </a:p>
          <a:p>
            <a:endParaRPr lang="sv-SE" sz="1200" b="1" noProof="0" dirty="0">
              <a:cs typeface="Calibri"/>
            </a:endParaRPr>
          </a:p>
          <a:p>
            <a:r>
              <a:rPr lang="sv-SE" sz="1200" noProof="0" dirty="0">
                <a:cs typeface="Calibri"/>
              </a:rPr>
              <a:t>[</a:t>
            </a:r>
            <a:r>
              <a:rPr lang="sv-SE" sz="1200" b="1" noProof="0" dirty="0">
                <a:cs typeface="Calibri"/>
              </a:rPr>
              <a:t>Diskutera i klassen genom att eleverna får räcka upp handen] </a:t>
            </a:r>
          </a:p>
          <a:p>
            <a:pPr marL="171450" indent="-171450">
              <a:buFontTx/>
              <a:buChar char="-"/>
            </a:pPr>
            <a:r>
              <a:rPr lang="sv-SE" sz="1200" noProof="0" dirty="0">
                <a:cs typeface="Calibri"/>
              </a:rPr>
              <a:t>Vad gör du?</a:t>
            </a:r>
          </a:p>
          <a:p>
            <a:pPr marL="171450" indent="-171450">
              <a:buFontTx/>
              <a:buChar char="-"/>
            </a:pPr>
            <a:r>
              <a:rPr lang="sv-SE" sz="1200" noProof="0" dirty="0">
                <a:cs typeface="Calibri"/>
              </a:rPr>
              <a:t>Vad tanker ni om det här? </a:t>
            </a:r>
          </a:p>
          <a:p>
            <a:pPr marL="171450" indent="-171450">
              <a:buFontTx/>
              <a:buChar char="-"/>
            </a:pPr>
            <a:endParaRPr lang="sv-SE" sz="1200" noProof="0" dirty="0">
              <a:cs typeface="Calibri"/>
            </a:endParaRPr>
          </a:p>
          <a:p>
            <a:pPr marL="0" indent="0">
              <a:buFontTx/>
              <a:buNone/>
            </a:pPr>
            <a:endParaRPr lang="sv-SE" sz="1200" noProof="0" dirty="0">
              <a:cs typeface="Calibri"/>
            </a:endParaRPr>
          </a:p>
          <a:p>
            <a:pPr marL="0" indent="0">
              <a:buFontTx/>
              <a:buNone/>
            </a:pPr>
            <a:r>
              <a:rPr lang="sv-SE" sz="1200" b="1" noProof="0" dirty="0">
                <a:cs typeface="Calibri"/>
              </a:rPr>
              <a:t>[Förslag talmanus] </a:t>
            </a:r>
            <a:r>
              <a:rPr lang="sv-SE" dirty="0"/>
              <a:t>Att få en länk skickad till sig är ett exempel på hur nätfiske kan gå till. Länken skulle sedan t.ex. kunna leda till en sida där de ber dig fylla i en massa uppgifter (som namn, lösenord, kontokortsnummer) eller så kan länken innehålla virus som sen kan stjäla saker från din dator eller telefon. Som ni ser kan det ibland vara svårt att veta vad som är på riktigt eller inte. Men som tur är finns det massa bra knep man kan ta till!</a:t>
            </a:r>
            <a:endParaRPr lang="sv-SE" sz="1400" noProof="0"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5</a:t>
            </a:fld>
            <a:endParaRPr lang="sv-SE"/>
          </a:p>
        </p:txBody>
      </p:sp>
    </p:spTree>
    <p:extLst>
      <p:ext uri="{BB962C8B-B14F-4D97-AF65-F5344CB8AC3E}">
        <p14:creationId xmlns:p14="http://schemas.microsoft.com/office/powerpoint/2010/main" val="1381202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b="1" dirty="0">
                <a:latin typeface="+mn-lt"/>
                <a:cs typeface="Calibri"/>
              </a:rPr>
              <a:t>[</a:t>
            </a:r>
            <a:r>
              <a:rPr lang="sv-SE" sz="1200" b="1" noProof="0" dirty="0">
                <a:latin typeface="+mn-lt"/>
                <a:cs typeface="Calibri"/>
              </a:rPr>
              <a:t>Genomförande</a:t>
            </a:r>
            <a:r>
              <a:rPr lang="en-US" sz="1200" b="1" dirty="0">
                <a:latin typeface="+mn-lt"/>
                <a:cs typeface="Calibri"/>
              </a:rPr>
              <a:t>] </a:t>
            </a:r>
            <a:r>
              <a:rPr lang="en-US" sz="1200" dirty="0" err="1">
                <a:latin typeface="+mn-lt"/>
                <a:cs typeface="Calibri"/>
              </a:rPr>
              <a:t>Klicka</a:t>
            </a:r>
            <a:r>
              <a:rPr lang="en-US" sz="1200" dirty="0">
                <a:latin typeface="+mn-lt"/>
                <a:cs typeface="Calibri"/>
              </a:rPr>
              <a:t> </a:t>
            </a:r>
            <a:r>
              <a:rPr lang="sv-SE" sz="1200" noProof="0" dirty="0">
                <a:latin typeface="+mn-lt"/>
                <a:cs typeface="Calibri"/>
              </a:rPr>
              <a:t>först</a:t>
            </a:r>
            <a:r>
              <a:rPr lang="en-US" sz="1200" dirty="0">
                <a:latin typeface="+mn-lt"/>
                <a:cs typeface="Calibri"/>
              </a:rPr>
              <a:t> </a:t>
            </a:r>
            <a:r>
              <a:rPr lang="sv-SE" sz="1200" noProof="0" dirty="0">
                <a:latin typeface="+mn-lt"/>
                <a:cs typeface="Calibri"/>
              </a:rPr>
              <a:t>fram bilderna om Superhjälte mot nätfiske. Klicka sedan fram tipsen på hur man skyddar sig - ett i taget.</a:t>
            </a:r>
          </a:p>
          <a:p>
            <a:endParaRPr lang="sv-SE" sz="1200" noProof="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mn-lt"/>
                <a:cs typeface="Calibri"/>
              </a:rPr>
              <a:t>[</a:t>
            </a:r>
            <a:r>
              <a:rPr lang="sv-SE" sz="1200" b="1" noProof="0" dirty="0">
                <a:latin typeface="+mn-lt"/>
                <a:cs typeface="Calibri"/>
              </a:rPr>
              <a:t>Förslag</a:t>
            </a:r>
            <a:r>
              <a:rPr lang="en-US" sz="1200" b="1" dirty="0">
                <a:latin typeface="+mn-lt"/>
                <a:cs typeface="Calibri"/>
              </a:rPr>
              <a:t> </a:t>
            </a:r>
            <a:r>
              <a:rPr lang="sv-SE" sz="1200" b="1" noProof="0" dirty="0" err="1">
                <a:latin typeface="+mn-lt"/>
                <a:cs typeface="Calibri"/>
              </a:rPr>
              <a:t>talmanus</a:t>
            </a:r>
            <a:r>
              <a:rPr lang="en-US" sz="1200" b="1" dirty="0">
                <a:latin typeface="+mn-lt"/>
                <a:cs typeface="Calibri"/>
              </a:rPr>
              <a:t>]</a:t>
            </a:r>
          </a:p>
          <a:p>
            <a:r>
              <a:rPr lang="en-US" sz="1200" b="0" dirty="0">
                <a:latin typeface="+mn-lt"/>
                <a:cs typeface="Calibri"/>
              </a:rPr>
              <a:t>Men det </a:t>
            </a:r>
            <a:r>
              <a:rPr lang="sv-SE" sz="1200" b="0" noProof="0" dirty="0">
                <a:latin typeface="+mn-lt"/>
                <a:cs typeface="Calibri"/>
              </a:rPr>
              <a:t>finns</a:t>
            </a:r>
            <a:r>
              <a:rPr lang="en-US" sz="1200" b="0" dirty="0">
                <a:latin typeface="+mn-lt"/>
                <a:cs typeface="Calibri"/>
              </a:rPr>
              <a:t> </a:t>
            </a:r>
            <a:r>
              <a:rPr lang="sv-SE" sz="1200" b="0" noProof="0" dirty="0">
                <a:latin typeface="+mn-lt"/>
                <a:cs typeface="Calibri"/>
              </a:rPr>
              <a:t>smarta</a:t>
            </a:r>
            <a:r>
              <a:rPr lang="en-US" sz="1200" b="0" dirty="0">
                <a:latin typeface="+mn-lt"/>
                <a:cs typeface="Calibri"/>
              </a:rPr>
              <a:t> </a:t>
            </a:r>
            <a:r>
              <a:rPr lang="sv-SE" sz="1200" b="0" noProof="0" dirty="0">
                <a:latin typeface="+mn-lt"/>
                <a:cs typeface="Calibri"/>
              </a:rPr>
              <a:t>knep</a:t>
            </a:r>
            <a:r>
              <a:rPr lang="en-US" sz="1200" b="0" dirty="0">
                <a:latin typeface="+mn-lt"/>
                <a:cs typeface="Calibri"/>
              </a:rPr>
              <a:t> för </a:t>
            </a:r>
            <a:r>
              <a:rPr lang="sv-SE" sz="1200" b="0" noProof="0" dirty="0">
                <a:latin typeface="+mn-lt"/>
                <a:cs typeface="Calibri"/>
              </a:rPr>
              <a:t>att</a:t>
            </a:r>
            <a:r>
              <a:rPr lang="en-US" sz="1200" b="0" dirty="0">
                <a:latin typeface="+mn-lt"/>
                <a:cs typeface="Calibri"/>
              </a:rPr>
              <a:t> </a:t>
            </a:r>
            <a:r>
              <a:rPr lang="sv-SE" sz="1200" b="0" noProof="0" dirty="0">
                <a:latin typeface="+mn-lt"/>
                <a:cs typeface="Calibri"/>
              </a:rPr>
              <a:t>skydda</a:t>
            </a:r>
            <a:r>
              <a:rPr lang="en-US" sz="1200" b="0" dirty="0">
                <a:latin typeface="+mn-lt"/>
                <a:cs typeface="Calibri"/>
              </a:rPr>
              <a:t> </a:t>
            </a:r>
            <a:r>
              <a:rPr lang="sv-SE" sz="1200" b="0" noProof="0" dirty="0">
                <a:latin typeface="+mn-lt"/>
                <a:cs typeface="Calibri"/>
              </a:rPr>
              <a:t>sig och att bli en superhjälte mot nätfiske.</a:t>
            </a:r>
          </a:p>
          <a:p>
            <a:endParaRPr lang="en-US" sz="1200" dirty="0">
              <a:latin typeface="+mn-lt"/>
              <a:cs typeface="Calibri"/>
            </a:endParaRPr>
          </a:p>
          <a:p>
            <a:r>
              <a:rPr lang="en-US" sz="1200" dirty="0">
                <a:latin typeface="+mn-lt"/>
                <a:cs typeface="Calibri"/>
              </a:rPr>
              <a:t>Men det </a:t>
            </a:r>
            <a:r>
              <a:rPr lang="sv-SE" sz="1200" noProof="0" dirty="0">
                <a:latin typeface="+mn-lt"/>
                <a:cs typeface="Calibri"/>
              </a:rPr>
              <a:t>finns smarta knep för att skydda sig och att bli en superhjälte mot nätfiske.</a:t>
            </a:r>
          </a:p>
          <a:p>
            <a:r>
              <a:rPr lang="en-US" sz="1200" dirty="0">
                <a:latin typeface="+mn-lt"/>
                <a:cs typeface="Calibri"/>
              </a:rPr>
              <a:t> </a:t>
            </a:r>
          </a:p>
          <a:p>
            <a:r>
              <a:rPr lang="sv-SE" sz="1200" noProof="0" dirty="0">
                <a:latin typeface="+mn-lt"/>
                <a:cs typeface="Calibri"/>
              </a:rPr>
              <a:t>Här kommer några tips: </a:t>
            </a:r>
            <a:endParaRPr lang="sv-SE" sz="1200" noProof="0" dirty="0">
              <a:latin typeface="+mn-lt"/>
            </a:endParaRPr>
          </a:p>
          <a:p>
            <a:r>
              <a:rPr lang="sv-SE" sz="1200" noProof="0" dirty="0">
                <a:latin typeface="+mn-lt"/>
                <a:cs typeface="Calibri"/>
              </a:rPr>
              <a:t>- Ställ frågan: </a:t>
            </a:r>
            <a:r>
              <a:rPr lang="sv-SE" sz="1200" b="1" u="sng" noProof="0" dirty="0">
                <a:latin typeface="+mn-lt"/>
                <a:cs typeface="Calibri"/>
              </a:rPr>
              <a:t>varför</a:t>
            </a:r>
            <a:r>
              <a:rPr lang="sv-SE" sz="1200" noProof="0" dirty="0">
                <a:latin typeface="+mn-lt"/>
                <a:cs typeface="Calibri"/>
              </a:rPr>
              <a:t> säger personen/företaget det här? Kan det stämma? </a:t>
            </a:r>
          </a:p>
          <a:p>
            <a:r>
              <a:rPr lang="sv-SE" sz="1200" noProof="0" dirty="0">
                <a:latin typeface="+mn-lt"/>
                <a:cs typeface="Calibri"/>
              </a:rPr>
              <a:t>- Det kan vara svårt att veta ibland vad som är verkligt eller inte –</a:t>
            </a:r>
            <a:r>
              <a:rPr lang="sv-SE" sz="1200" b="1" noProof="0" dirty="0">
                <a:latin typeface="+mn-lt"/>
                <a:cs typeface="Calibri"/>
              </a:rPr>
              <a:t> ta hjälp </a:t>
            </a:r>
            <a:r>
              <a:rPr lang="sv-SE" sz="1200" noProof="0" dirty="0">
                <a:latin typeface="+mn-lt"/>
                <a:cs typeface="Calibri"/>
              </a:rPr>
              <a:t>av en vuxen att avgöra.</a:t>
            </a:r>
          </a:p>
          <a:p>
            <a:r>
              <a:rPr lang="en-US" sz="1200" b="0" dirty="0">
                <a:latin typeface="+mn-lt"/>
                <a:cs typeface="Calibri"/>
              </a:rPr>
              <a:t>- </a:t>
            </a:r>
            <a:r>
              <a:rPr lang="sv-SE" sz="1200" b="0" dirty="0">
                <a:latin typeface="+mn-lt"/>
              </a:rPr>
              <a:t>Om det låter </a:t>
            </a:r>
            <a:r>
              <a:rPr lang="sv-SE" sz="1200" b="1" dirty="0">
                <a:latin typeface="+mn-lt"/>
              </a:rPr>
              <a:t>för bra för att vara sant är det nog det. </a:t>
            </a:r>
            <a:r>
              <a:rPr lang="sv-SE" sz="1200" b="0" dirty="0">
                <a:latin typeface="+mn-lt"/>
              </a:rPr>
              <a:t>Företag vill tjäna pengar – de vill inte ge bort saker gratis.</a:t>
            </a:r>
            <a:endParaRPr lang="sv-SE" sz="1200" b="0" dirty="0">
              <a:latin typeface="+mn-lt"/>
              <a:cs typeface="Calibri"/>
            </a:endParaRPr>
          </a:p>
          <a:p>
            <a:r>
              <a:rPr lang="sv-SE" sz="1200" b="0" dirty="0">
                <a:latin typeface="+mn-lt"/>
                <a:cs typeface="Calibri"/>
              </a:rPr>
              <a:t>- Stanna upp och </a:t>
            </a:r>
            <a:r>
              <a:rPr lang="sv-SE" sz="1200" b="1" dirty="0">
                <a:latin typeface="+mn-lt"/>
                <a:cs typeface="Calibri"/>
              </a:rPr>
              <a:t>tänk efter en stund </a:t>
            </a:r>
            <a:r>
              <a:rPr lang="sv-SE" sz="1200" b="0" dirty="0">
                <a:latin typeface="+mn-lt"/>
                <a:cs typeface="Calibri"/>
              </a:rPr>
              <a:t>innan du klickar på saker.</a:t>
            </a:r>
          </a:p>
          <a:p>
            <a:r>
              <a:rPr lang="sv-SE" sz="1200" b="0" dirty="0">
                <a:latin typeface="+mn-lt"/>
                <a:cs typeface="Calibri"/>
              </a:rPr>
              <a:t>- Om någon frågar om dina föräldrars </a:t>
            </a:r>
            <a:r>
              <a:rPr lang="sv-SE" sz="1200" b="1" dirty="0">
                <a:latin typeface="+mn-lt"/>
                <a:cs typeface="Calibri"/>
              </a:rPr>
              <a:t>kortuppgifter - lämna aldrig ut dem</a:t>
            </a:r>
            <a:r>
              <a:rPr lang="sv-SE" sz="1200" b="0" dirty="0">
                <a:latin typeface="+mn-lt"/>
                <a:cs typeface="Calibri"/>
              </a:rPr>
              <a:t>. Inget seriöst företag skulle be om dina uppgifter i ett meddelande, mail, sms. Om du ska ladda ner en </a:t>
            </a:r>
            <a:r>
              <a:rPr lang="sv-SE" sz="1200" b="0" dirty="0" err="1">
                <a:latin typeface="+mn-lt"/>
                <a:cs typeface="Calibri"/>
              </a:rPr>
              <a:t>app</a:t>
            </a:r>
            <a:r>
              <a:rPr lang="sv-SE" sz="1200" b="0" dirty="0">
                <a:latin typeface="+mn-lt"/>
                <a:cs typeface="Calibri"/>
              </a:rPr>
              <a:t> eller köpa något ska du alltid fråga dina föräldrar innan. </a:t>
            </a:r>
          </a:p>
          <a:p>
            <a:endParaRPr lang="en-US"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mn-lt"/>
                <a:ea typeface="Segoe UI" panose="020B0502040204020203" pitchFamily="34" charset="0"/>
              </a:rPr>
              <a:t>Gå vidare med att säga att de nu ska få öva på att bli superhjältar mot nätfiske och gå till nästa bild.</a:t>
            </a:r>
            <a:endParaRPr lang="sv-SE" sz="1200" dirty="0">
              <a:effectLst/>
              <a:latin typeface="+mn-lt"/>
              <a:ea typeface="Segoe UI" panose="020B0502040204020203" pitchFamily="34" charset="0"/>
            </a:endParaRPr>
          </a:p>
          <a:p>
            <a:endParaRPr lang="en-US" sz="1200" dirty="0">
              <a:latin typeface="+mn-lt"/>
              <a:cs typeface="Calibri"/>
            </a:endParaRPr>
          </a:p>
          <a:p>
            <a:endParaRPr lang="en-US"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6</a:t>
            </a:fld>
            <a:endParaRPr lang="sv-SE"/>
          </a:p>
        </p:txBody>
      </p:sp>
    </p:spTree>
    <p:extLst>
      <p:ext uri="{BB962C8B-B14F-4D97-AF65-F5344CB8AC3E}">
        <p14:creationId xmlns:p14="http://schemas.microsoft.com/office/powerpoint/2010/main" val="2883900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mn-lt"/>
                <a:cs typeface="Calibri"/>
              </a:rPr>
              <a:t>Bild 7. </a:t>
            </a:r>
            <a:r>
              <a:rPr lang="en-US" sz="1200" b="1" dirty="0" err="1">
                <a:latin typeface="+mn-lt"/>
                <a:cs typeface="Calibri"/>
              </a:rPr>
              <a:t>Övning</a:t>
            </a:r>
            <a:r>
              <a:rPr lang="en-US" sz="1200" b="1" dirty="0">
                <a:latin typeface="+mn-lt"/>
                <a:cs typeface="Calibri"/>
              </a:rPr>
              <a:t> #2 - </a:t>
            </a:r>
            <a:r>
              <a:rPr lang="en-US" sz="1200" b="1" dirty="0" err="1">
                <a:latin typeface="+mn-lt"/>
                <a:cs typeface="Calibri"/>
              </a:rPr>
              <a:t>Verkar</a:t>
            </a:r>
            <a:r>
              <a:rPr lang="en-US" sz="1200" b="1" dirty="0">
                <a:latin typeface="+mn-lt"/>
                <a:cs typeface="Calibri"/>
              </a:rPr>
              <a:t> det </a:t>
            </a:r>
            <a:r>
              <a:rPr lang="en-US" sz="1200" b="1" dirty="0" err="1">
                <a:latin typeface="+mn-lt"/>
                <a:cs typeface="Calibri"/>
              </a:rPr>
              <a:t>lurigt</a:t>
            </a:r>
            <a:r>
              <a:rPr lang="en-US" sz="1200" b="1" dirty="0">
                <a:latin typeface="+mn-lt"/>
                <a:cs typeface="Calibri"/>
              </a:rPr>
              <a:t> </a:t>
            </a:r>
            <a:r>
              <a:rPr lang="en-US" sz="1200" b="1" dirty="0" err="1">
                <a:latin typeface="+mn-lt"/>
                <a:cs typeface="Calibri"/>
              </a:rPr>
              <a:t>eller</a:t>
            </a:r>
            <a:r>
              <a:rPr lang="en-US" sz="1200" b="1" dirty="0">
                <a:latin typeface="+mn-lt"/>
                <a:cs typeface="Calibri"/>
              </a:rPr>
              <a:t> </a:t>
            </a:r>
            <a:r>
              <a:rPr lang="en-US" sz="1200" b="1" dirty="0" err="1">
                <a:latin typeface="+mn-lt"/>
                <a:cs typeface="Calibri"/>
              </a:rPr>
              <a:t>inte</a:t>
            </a:r>
            <a:r>
              <a:rPr lang="en-US" sz="1200" b="1" dirty="0">
                <a:latin typeface="+mn-lt"/>
                <a:cs typeface="Calibri"/>
              </a:rPr>
              <a:t>?</a:t>
            </a:r>
          </a:p>
          <a:p>
            <a:endParaRPr lang="sv-SE" sz="1200" b="1" dirty="0">
              <a:solidFill>
                <a:schemeClr val="tx1"/>
              </a:solidFill>
              <a:effectLst/>
              <a:latin typeface="+mn-lt"/>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mn-lt"/>
                <a:cs typeface="Calibri"/>
              </a:rPr>
              <a:t>[</a:t>
            </a:r>
            <a:r>
              <a:rPr lang="en-US" sz="1200" b="1" dirty="0" err="1">
                <a:latin typeface="+mn-lt"/>
                <a:cs typeface="Calibri"/>
              </a:rPr>
              <a:t>Förslag</a:t>
            </a:r>
            <a:r>
              <a:rPr lang="en-US" sz="1200" b="1" dirty="0">
                <a:latin typeface="+mn-lt"/>
                <a:cs typeface="Calibri"/>
              </a:rPr>
              <a:t> </a:t>
            </a:r>
            <a:r>
              <a:rPr lang="en-US" sz="1200" b="1" dirty="0" err="1">
                <a:latin typeface="+mn-lt"/>
                <a:cs typeface="Calibri"/>
              </a:rPr>
              <a:t>talmanus</a:t>
            </a:r>
            <a:r>
              <a:rPr lang="en-US" sz="1200" dirty="0">
                <a:latin typeface="+mn-lt"/>
                <a:cs typeface="Calibri"/>
              </a:rPr>
              <a:t>] Nu ska vi </a:t>
            </a:r>
            <a:r>
              <a:rPr lang="en-US" sz="1200" dirty="0" err="1">
                <a:latin typeface="+mn-lt"/>
                <a:cs typeface="Calibri"/>
              </a:rPr>
              <a:t>öva</a:t>
            </a:r>
            <a:r>
              <a:rPr lang="en-US" sz="1200" dirty="0">
                <a:latin typeface="+mn-lt"/>
                <a:cs typeface="Calibri"/>
              </a:rPr>
              <a:t> </a:t>
            </a:r>
            <a:r>
              <a:rPr lang="en-US" sz="1200" dirty="0" err="1">
                <a:latin typeface="+mn-lt"/>
                <a:cs typeface="Calibri"/>
              </a:rPr>
              <a:t>oss</a:t>
            </a:r>
            <a:r>
              <a:rPr lang="en-US" sz="1200" dirty="0">
                <a:latin typeface="+mn-lt"/>
                <a:cs typeface="Calibri"/>
              </a:rPr>
              <a:t> </a:t>
            </a:r>
            <a:r>
              <a:rPr lang="en-US" sz="1200" dirty="0" err="1">
                <a:latin typeface="+mn-lt"/>
                <a:cs typeface="Calibri"/>
              </a:rPr>
              <a:t>på</a:t>
            </a:r>
            <a:r>
              <a:rPr lang="en-US" sz="1200" dirty="0">
                <a:latin typeface="+mn-lt"/>
                <a:cs typeface="Calibri"/>
              </a:rPr>
              <a:t> </a:t>
            </a:r>
            <a:r>
              <a:rPr lang="en-US" sz="1200" dirty="0" err="1">
                <a:latin typeface="+mn-lt"/>
                <a:cs typeface="Calibri"/>
              </a:rPr>
              <a:t>att</a:t>
            </a:r>
            <a:r>
              <a:rPr lang="en-US" sz="1200" dirty="0">
                <a:latin typeface="+mn-lt"/>
                <a:cs typeface="Calibri"/>
              </a:rPr>
              <a:t> </a:t>
            </a:r>
            <a:r>
              <a:rPr lang="en-US" sz="1200" dirty="0" err="1">
                <a:latin typeface="+mn-lt"/>
                <a:cs typeface="Calibri"/>
              </a:rPr>
              <a:t>bli</a:t>
            </a:r>
            <a:r>
              <a:rPr lang="en-US" sz="1200" dirty="0">
                <a:latin typeface="+mn-lt"/>
                <a:cs typeface="Calibri"/>
              </a:rPr>
              <a:t> </a:t>
            </a:r>
            <a:r>
              <a:rPr lang="en-US" sz="1200" dirty="0" err="1">
                <a:latin typeface="+mn-lt"/>
                <a:cs typeface="Calibri"/>
              </a:rPr>
              <a:t>superhjältar</a:t>
            </a:r>
            <a:r>
              <a:rPr lang="en-US" sz="1200" dirty="0">
                <a:latin typeface="+mn-lt"/>
                <a:cs typeface="Calibri"/>
              </a:rPr>
              <a:t> mot </a:t>
            </a:r>
            <a:r>
              <a:rPr lang="en-US" sz="1200" dirty="0" err="1">
                <a:latin typeface="+mn-lt"/>
                <a:cs typeface="Calibri"/>
              </a:rPr>
              <a:t>nätfiske</a:t>
            </a:r>
            <a:r>
              <a:rPr lang="en-US" sz="1200" dirty="0">
                <a:latin typeface="+mn-lt"/>
                <a:cs typeface="Calibri"/>
              </a:rPr>
              <a:t>! </a:t>
            </a:r>
            <a:endParaRPr lang="en-US" sz="1200" dirty="0">
              <a:latin typeface="+mn-lt"/>
            </a:endParaRPr>
          </a:p>
          <a:p>
            <a:endParaRPr lang="sv-SE" sz="1200" b="1" dirty="0">
              <a:solidFill>
                <a:schemeClr val="tx1"/>
              </a:solidFill>
              <a:effectLst/>
              <a:latin typeface="+mn-lt"/>
              <a:ea typeface="+mn-ea"/>
              <a:cs typeface="Calibri"/>
            </a:endParaRPr>
          </a:p>
          <a:p>
            <a:r>
              <a:rPr lang="sv-SE" sz="1200" b="1" dirty="0">
                <a:solidFill>
                  <a:schemeClr val="tx1"/>
                </a:solidFill>
                <a:effectLst/>
                <a:latin typeface="+mn-lt"/>
                <a:ea typeface="+mn-ea"/>
                <a:cs typeface="Calibri"/>
              </a:rPr>
              <a:t>[Genomförande]: </a:t>
            </a:r>
            <a:r>
              <a:rPr lang="sv-SE" dirty="0"/>
              <a:t>I övning #1 ingår bild 8–10. Förklara för eleverna att på de kommande tre bilderna finns det en tumme upp och en tumme ned, tanken är att eleverna ska rösta om de tror att innehållet på bilden är verkar verkligt (tumme upp) eller om det verkar vara något lurigt (tumme ned). Du som lärare läser upp bildtexten och eleverna får sedan rösta. Beroende på hur mycket tid ni har kvar kan ni sedan diskutera bilderna, förslag på diskussionsfrågor finns med i anteckningarna.</a:t>
            </a:r>
            <a:endParaRPr lang="sv-SE" sz="1200" dirty="0">
              <a:solidFill>
                <a:srgbClr val="000000"/>
              </a:solidFill>
              <a:effectLst/>
              <a:latin typeface="+mn-lt"/>
            </a:endParaRPr>
          </a:p>
          <a:p>
            <a:endParaRPr lang="sv-SE" sz="1200" dirty="0">
              <a:solidFill>
                <a:srgbClr val="000000"/>
              </a:solidFill>
              <a:effectLst/>
              <a:latin typeface="+mn-lt"/>
              <a:ea typeface="Segoe UI" panose="020B0502040204020203" pitchFamily="34" charset="0"/>
            </a:endParaRPr>
          </a:p>
          <a:p>
            <a:r>
              <a:rPr lang="sv-SE" sz="1200" b="1" dirty="0">
                <a:solidFill>
                  <a:srgbClr val="000000"/>
                </a:solidFill>
                <a:effectLst/>
                <a:latin typeface="+mn-lt"/>
                <a:ea typeface="Segoe UI" panose="020B0502040204020203" pitchFamily="34" charset="0"/>
              </a:rPr>
              <a:t>Tips! </a:t>
            </a:r>
            <a:r>
              <a:rPr lang="sv-SE" dirty="0"/>
              <a:t>Återkoppla gärna till det som eleverna berättat om sitt nätanvändande under de tidigare lektionerna, till exempel vilka influensers/</a:t>
            </a:r>
            <a:r>
              <a:rPr lang="sv-SE" dirty="0" err="1"/>
              <a:t>Youtubers</a:t>
            </a:r>
            <a:r>
              <a:rPr lang="sv-SE" dirty="0"/>
              <a:t> de följer, vilka spel de spelar. Ni kan själva anpassa exemplen i bildspelet till elevernas egna exempel från tidigare lektioner</a:t>
            </a:r>
            <a:endParaRPr lang="sv-SE"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7</a:t>
            </a:fld>
            <a:endParaRPr lang="sv-SE"/>
          </a:p>
        </p:txBody>
      </p:sp>
    </p:spTree>
    <p:extLst>
      <p:ext uri="{BB962C8B-B14F-4D97-AF65-F5344CB8AC3E}">
        <p14:creationId xmlns:p14="http://schemas.microsoft.com/office/powerpoint/2010/main" val="3722620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fontAlgn="base"/>
            <a:r>
              <a:rPr lang="sv-SE" sz="1200" b="1" dirty="0">
                <a:solidFill>
                  <a:srgbClr val="000000"/>
                </a:solidFill>
                <a:latin typeface="+mn-lt"/>
                <a:cs typeface="Calibri"/>
              </a:rPr>
              <a:t>Bild 8</a:t>
            </a:r>
            <a:r>
              <a:rPr lang="sv-SE" sz="1200" dirty="0">
                <a:solidFill>
                  <a:srgbClr val="000000"/>
                </a:solidFill>
                <a:latin typeface="+mn-lt"/>
                <a:cs typeface="Calibri"/>
              </a:rPr>
              <a:t>. </a:t>
            </a:r>
          </a:p>
          <a:p>
            <a:pPr fontAlgn="base"/>
            <a:endParaRPr lang="sv-SE" sz="1200" dirty="0">
              <a:solidFill>
                <a:srgbClr val="000000"/>
              </a:solidFill>
              <a:latin typeface="+mn-lt"/>
              <a:cs typeface="Calibri"/>
            </a:endParaRPr>
          </a:p>
          <a:p>
            <a:pPr fontAlgn="base"/>
            <a:r>
              <a:rPr lang="sv-SE" sz="1200" b="1" dirty="0">
                <a:solidFill>
                  <a:srgbClr val="000000"/>
                </a:solidFill>
                <a:latin typeface="+mn-lt"/>
                <a:cs typeface="Calibri"/>
              </a:rPr>
              <a:t>[Genomförande] </a:t>
            </a:r>
            <a:r>
              <a:rPr lang="sv-SE" dirty="0"/>
              <a:t>Läraren läser upp: Du tittar på Youtube och får upp ett klipp av en </a:t>
            </a:r>
            <a:r>
              <a:rPr lang="sv-SE" dirty="0" err="1"/>
              <a:t>Youtuber</a:t>
            </a:r>
            <a:r>
              <a:rPr lang="sv-SE" dirty="0"/>
              <a:t> som du aldrig sett förut. I klippet säger personen ”Vill du veta HUR MAN FÅR 1000000 MILJONER ROBUX – gå in på den här hemsidan www.superproffsidag.nu och registrera dig”</a:t>
            </a:r>
          </a:p>
          <a:p>
            <a:pPr fontAlgn="base"/>
            <a:endParaRPr lang="sv-SE" sz="1200" b="1" dirty="0">
              <a:solidFill>
                <a:srgbClr val="000000"/>
              </a:solidFill>
              <a:latin typeface="+mn-lt"/>
              <a:cs typeface="Calibri"/>
            </a:endParaRPr>
          </a:p>
          <a:p>
            <a:pPr fontAlgn="base"/>
            <a:r>
              <a:rPr lang="sv-SE" sz="1200" b="1" dirty="0">
                <a:solidFill>
                  <a:srgbClr val="000000"/>
                </a:solidFill>
                <a:latin typeface="+mn-lt"/>
                <a:cs typeface="Calibri"/>
              </a:rPr>
              <a:t>[Be eleverna rösta]</a:t>
            </a:r>
          </a:p>
          <a:p>
            <a:pPr fontAlgn="base">
              <a:buFont typeface="Arial" panose="020B0604020202020204" pitchFamily="34" charset="0"/>
              <a:buChar char="•"/>
            </a:pPr>
            <a:r>
              <a:rPr lang="sv-SE" sz="1200" b="0" i="0" dirty="0">
                <a:solidFill>
                  <a:srgbClr val="000000"/>
                </a:solidFill>
                <a:effectLst/>
                <a:latin typeface="+mn-lt"/>
                <a:cs typeface="Calibri"/>
              </a:rPr>
              <a:t> Verkar </a:t>
            </a:r>
            <a:r>
              <a:rPr lang="sv-SE" sz="1200" dirty="0">
                <a:solidFill>
                  <a:srgbClr val="000000"/>
                </a:solidFill>
                <a:latin typeface="+mn-lt"/>
                <a:cs typeface="Calibri"/>
              </a:rPr>
              <a:t>det kunna stämma </a:t>
            </a:r>
            <a:r>
              <a:rPr lang="sv-SE" sz="1200" b="0" i="0" dirty="0">
                <a:solidFill>
                  <a:srgbClr val="000000"/>
                </a:solidFill>
                <a:effectLst/>
                <a:latin typeface="+mn-lt"/>
                <a:cs typeface="Calibri"/>
              </a:rPr>
              <a:t>? JA/NEJ</a:t>
            </a:r>
          </a:p>
          <a:p>
            <a:endParaRPr lang="sv-SE" sz="1200" dirty="0">
              <a:solidFill>
                <a:srgbClr val="000000"/>
              </a:solidFill>
              <a:latin typeface="+mn-lt"/>
              <a:cs typeface="Calibri"/>
            </a:endParaRPr>
          </a:p>
          <a:p>
            <a:r>
              <a:rPr lang="sv-SE" sz="1200" b="1" dirty="0">
                <a:solidFill>
                  <a:srgbClr val="000000"/>
                </a:solidFill>
                <a:latin typeface="+mn-lt"/>
                <a:cs typeface="Calibri"/>
              </a:rPr>
              <a:t>[Diskutera i klassen genom handuppräckning]</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sv-SE" sz="1200" dirty="0">
                <a:latin typeface="+mn-lt"/>
              </a:rPr>
              <a:t>Vad tänker ni om det?</a:t>
            </a:r>
            <a:endParaRPr lang="sv-SE" sz="1200" b="0" i="0" dirty="0">
              <a:solidFill>
                <a:srgbClr val="000000"/>
              </a:solidFill>
              <a:effectLst/>
              <a:latin typeface="+mn-lt"/>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sv-SE" sz="1200" b="0" i="0" dirty="0">
                <a:solidFill>
                  <a:srgbClr val="000000"/>
                </a:solidFill>
                <a:effectLst/>
                <a:latin typeface="+mn-lt"/>
              </a:rPr>
              <a:t>Vad är det som verkar konstigt? </a:t>
            </a:r>
          </a:p>
          <a:p>
            <a:endParaRPr lang="sv-SE" sz="1200" dirty="0">
              <a:latin typeface="+mn-lt"/>
            </a:endParaRPr>
          </a:p>
          <a:p>
            <a:r>
              <a:rPr lang="sv-SE" sz="1200" b="1" dirty="0">
                <a:latin typeface="+mn-lt"/>
              </a:rPr>
              <a:t>[Förslag </a:t>
            </a:r>
            <a:r>
              <a:rPr lang="sv-SE" sz="1200" b="1" dirty="0" err="1">
                <a:latin typeface="+mn-lt"/>
              </a:rPr>
              <a:t>talmanus</a:t>
            </a:r>
            <a:r>
              <a:rPr lang="sv-SE" sz="1200" b="1" dirty="0">
                <a:latin typeface="+mn-lt"/>
              </a:rPr>
              <a:t>] </a:t>
            </a:r>
            <a:r>
              <a:rPr lang="sv-SE" dirty="0"/>
              <a:t>När erbjudandet är så bra (som att du ska kunna få 1 miljon miljoner </a:t>
            </a:r>
            <a:r>
              <a:rPr lang="sv-SE" dirty="0" err="1"/>
              <a:t>Robux</a:t>
            </a:r>
            <a:r>
              <a:rPr lang="sv-SE" dirty="0"/>
              <a:t>) kan du nog vara ganska säker på att det är någon som vill luras.</a:t>
            </a:r>
            <a:endParaRPr lang="sv-SE" sz="1200" dirty="0">
              <a:latin typeface="+mn-lt"/>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8</a:t>
            </a:fld>
            <a:endParaRPr lang="sv-SE"/>
          </a:p>
        </p:txBody>
      </p:sp>
    </p:spTree>
    <p:extLst>
      <p:ext uri="{BB962C8B-B14F-4D97-AF65-F5344CB8AC3E}">
        <p14:creationId xmlns:p14="http://schemas.microsoft.com/office/powerpoint/2010/main" val="3069015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fontAlgn="base"/>
            <a:r>
              <a:rPr lang="sv-SE" sz="1200" b="1" dirty="0">
                <a:latin typeface="+mn-lt"/>
                <a:ea typeface="Times New Roman" panose="02020603050405020304" pitchFamily="18" charset="0"/>
                <a:cs typeface="Calibri"/>
              </a:rPr>
              <a:t>Bild 9.</a:t>
            </a:r>
          </a:p>
          <a:p>
            <a:pPr fontAlgn="base"/>
            <a:r>
              <a:rPr lang="sv-SE" sz="1200" b="1" dirty="0">
                <a:latin typeface="+mn-lt"/>
                <a:ea typeface="Times New Roman" panose="02020603050405020304" pitchFamily="18" charset="0"/>
                <a:cs typeface="Calibri"/>
              </a:rPr>
              <a:t>[Genomförande</a:t>
            </a:r>
            <a:r>
              <a:rPr lang="sv-SE" sz="1200" dirty="0">
                <a:latin typeface="+mn-lt"/>
                <a:ea typeface="Times New Roman" panose="02020603050405020304" pitchFamily="18" charset="0"/>
                <a:cs typeface="Calibri"/>
              </a:rPr>
              <a:t>] </a:t>
            </a:r>
            <a:r>
              <a:rPr lang="sv-SE" dirty="0"/>
              <a:t>Läraren läser upp: Du och dina kompisar tycker om att spela </a:t>
            </a:r>
            <a:r>
              <a:rPr lang="sv-SE" dirty="0" err="1"/>
              <a:t>Fortnite</a:t>
            </a:r>
            <a:r>
              <a:rPr lang="sv-SE" dirty="0"/>
              <a:t>. En dag när du spelar säger en annan spelare som du inte känner att hen kan lära dig att bli proffsspelare på en vecka och att du kommer att tjäna miljoner kronor på detta. Det enda du behöver att göra är att skicka din mejladress och sätta in 200 kronor på hens konto så skickar hen en lista på hemligheterna bakom att bli proffs. </a:t>
            </a:r>
          </a:p>
          <a:p>
            <a:pPr fontAlgn="base"/>
            <a:endParaRPr lang="sv-SE" sz="1200" dirty="0">
              <a:latin typeface="+mn-lt"/>
              <a:ea typeface="Times New Roman" panose="02020603050405020304" pitchFamily="18" charset="0"/>
              <a:cs typeface="Calibri"/>
            </a:endParaRPr>
          </a:p>
          <a:p>
            <a:r>
              <a:rPr lang="sv-SE" sz="1200" b="1" dirty="0">
                <a:latin typeface="+mn-lt"/>
                <a:ea typeface="Times New Roman" panose="02020603050405020304" pitchFamily="18" charset="0"/>
                <a:cs typeface="Calibri"/>
              </a:rPr>
              <a:t>[Be eleverna rösta] </a:t>
            </a:r>
            <a:endParaRPr lang="sv-SE" sz="1200" b="1" dirty="0">
              <a:latin typeface="+mn-lt"/>
            </a:endParaRPr>
          </a:p>
          <a:p>
            <a:r>
              <a:rPr lang="sv-SE" sz="1200" dirty="0">
                <a:latin typeface="+mn-lt"/>
                <a:ea typeface="Times New Roman" panose="02020603050405020304" pitchFamily="18" charset="0"/>
                <a:cs typeface="Calibri"/>
              </a:rPr>
              <a:t>Vad</a:t>
            </a:r>
            <a:r>
              <a:rPr lang="sv-SE" sz="1200" dirty="0">
                <a:effectLst/>
                <a:latin typeface="+mn-lt"/>
                <a:ea typeface="Times New Roman" panose="02020603050405020304" pitchFamily="18" charset="0"/>
                <a:cs typeface="Calibri"/>
              </a:rPr>
              <a:t> tror </a:t>
            </a:r>
            <a:r>
              <a:rPr lang="sv-SE" sz="1200" dirty="0">
                <a:latin typeface="+mn-lt"/>
                <a:ea typeface="Times New Roman" panose="02020603050405020304" pitchFamily="18" charset="0"/>
                <a:cs typeface="Calibri"/>
              </a:rPr>
              <a:t>ni</a:t>
            </a:r>
            <a:r>
              <a:rPr lang="sv-SE" sz="1200" dirty="0">
                <a:effectLst/>
                <a:latin typeface="+mn-lt"/>
                <a:ea typeface="Times New Roman" panose="02020603050405020304" pitchFamily="18" charset="0"/>
                <a:cs typeface="Calibri"/>
              </a:rPr>
              <a:t> om det? Kan det vara verkligt eller kan det vara någon som luras?</a:t>
            </a:r>
          </a:p>
          <a:p>
            <a:endParaRPr lang="sv-SE" sz="1200" b="1" dirty="0">
              <a:effectLst/>
              <a:latin typeface="+mn-lt"/>
              <a:cs typeface="Calibri"/>
            </a:endParaRPr>
          </a:p>
          <a:p>
            <a:r>
              <a:rPr lang="sv-SE" sz="1200" b="1" dirty="0">
                <a:solidFill>
                  <a:srgbClr val="000000"/>
                </a:solidFill>
                <a:latin typeface="+mn-lt"/>
                <a:cs typeface="Calibri"/>
              </a:rPr>
              <a:t>[Diskutera i klassen genom handuppräckning]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v-SE" sz="1200" dirty="0">
                <a:latin typeface="+mn-lt"/>
              </a:rPr>
              <a:t>Vad tänker ni om det?</a:t>
            </a:r>
            <a:endParaRPr lang="sv-SE" sz="1200" dirty="0">
              <a:solidFill>
                <a:srgbClr val="000000"/>
              </a:solidFill>
              <a:effectLst/>
              <a:latin typeface="+mn-lt"/>
              <a:cs typeface="Calibri"/>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sv-SE" sz="1200" dirty="0">
                <a:effectLst/>
                <a:latin typeface="+mn-lt"/>
                <a:cs typeface="Calibri"/>
              </a:rPr>
              <a:t>Tror ni man kan bli proffs på en vecka? </a:t>
            </a:r>
          </a:p>
          <a:p>
            <a:pPr marL="171450" indent="-171450">
              <a:buFontTx/>
              <a:buChar char="-"/>
            </a:pPr>
            <a:endParaRPr lang="sv-SE" sz="1400" dirty="0">
              <a:latin typeface="+mn-lt"/>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9</a:t>
            </a:fld>
            <a:endParaRPr lang="sv-SE"/>
          </a:p>
        </p:txBody>
      </p:sp>
    </p:spTree>
    <p:extLst>
      <p:ext uri="{BB962C8B-B14F-4D97-AF65-F5344CB8AC3E}">
        <p14:creationId xmlns:p14="http://schemas.microsoft.com/office/powerpoint/2010/main" val="1062542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sv-SE"/>
              <a:t>Klicka här för att ändra mall för rubrikformat</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118464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52609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63314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1855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sv-SE"/>
              <a:t>Klicka här för att ändra mall för rubrikformat</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19512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8" name="Date Placeholder 7"/>
          <p:cNvSpPr>
            <a:spLocks noGrp="1"/>
          </p:cNvSpPr>
          <p:nvPr>
            <p:ph type="dt" sz="half" idx="10"/>
          </p:nvPr>
        </p:nvSpPr>
        <p:spPr/>
        <p:txBody>
          <a:body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p:txBody>
          <a:body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797693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1583436" y="3143250"/>
            <a:ext cx="4270248" cy="259677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
        <p:nvSpPr>
          <p:cNvPr id="10" name="Title 9"/>
          <p:cNvSpPr>
            <a:spLocks noGrp="1"/>
          </p:cNvSpPr>
          <p:nvPr>
            <p:ph type="title"/>
          </p:nvPr>
        </p:nvSpPr>
        <p:spPr/>
        <p:txBody>
          <a:bodyPr/>
          <a:lstStyle/>
          <a:p>
            <a:r>
              <a:rPr lang="sv-SE"/>
              <a:t>Klicka här för att ändra mall för rubrikformat</a:t>
            </a:r>
            <a:endParaRPr lang="en-US" dirty="0"/>
          </a:p>
        </p:txBody>
      </p:sp>
    </p:spTree>
    <p:extLst>
      <p:ext uri="{BB962C8B-B14F-4D97-AF65-F5344CB8AC3E}">
        <p14:creationId xmlns:p14="http://schemas.microsoft.com/office/powerpoint/2010/main" val="3879489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E29DA539-FF4E-41E9-A436-3B5F8550B804}" type="datetimeFigureOut">
              <a:rPr lang="sv-SE" smtClean="0"/>
              <a:t>2023-01-19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96840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DA539-FF4E-41E9-A436-3B5F8550B804}" type="datetimeFigureOut">
              <a:rPr lang="sv-SE" smtClean="0"/>
              <a:t>2023-01-19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291324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sv-SE"/>
              <a:t>Klicka här för att ändra mall för rubrikformat</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9" name="Date Placeholder 8"/>
          <p:cNvSpPr>
            <a:spLocks noGrp="1"/>
          </p:cNvSpPr>
          <p:nvPr>
            <p:ph type="dt" sz="half" idx="10"/>
          </p:nvPr>
        </p:nvSpPr>
        <p:spPr/>
        <p:txBody>
          <a:bodyPr/>
          <a:lstStyle/>
          <a:p>
            <a:fld id="{E29DA539-FF4E-41E9-A436-3B5F8550B804}" type="datetimeFigureOut">
              <a:rPr lang="sv-SE" smtClean="0"/>
              <a:t>2023-01-19</a:t>
            </a:fld>
            <a:endParaRPr lang="sv-SE"/>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1" name="Slide Number Placeholder 10"/>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55213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428794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29DA539-FF4E-41E9-A436-3B5F8550B804}" type="datetimeFigureOut">
              <a:rPr lang="sv-SE" smtClean="0"/>
              <a:t>2023-01-19</a:t>
            </a:fld>
            <a:endParaRPr lang="sv-SE"/>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sv-SE"/>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E6F1B42-C610-429B-B92E-CEECC49D1BD5}" type="slidenum">
              <a:rPr lang="sv-SE" smtClean="0"/>
              <a:t>‹#›</a:t>
            </a:fld>
            <a:endParaRPr lang="sv-SE"/>
          </a:p>
        </p:txBody>
      </p:sp>
    </p:spTree>
    <p:extLst>
      <p:ext uri="{BB962C8B-B14F-4D97-AF65-F5344CB8AC3E}">
        <p14:creationId xmlns:p14="http://schemas.microsoft.com/office/powerpoint/2010/main" val="32888732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jpeg"/><Relationship Id="rId3" Type="http://schemas.openxmlformats.org/officeDocument/2006/relationships/image" Target="../media/image3.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4.svg"/><Relationship Id="rId9"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17" Type="http://schemas.openxmlformats.org/officeDocument/2006/relationships/image" Target="../media/image22.svg"/><Relationship Id="rId2" Type="http://schemas.openxmlformats.org/officeDocument/2006/relationships/notesSlide" Target="../notesSlides/notesSlide4.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sv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jpeg"/><Relationship Id="rId3" Type="http://schemas.openxmlformats.org/officeDocument/2006/relationships/image" Target="../media/image3.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4.sv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6.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CE97B115-158C-E4C8-D74F-F4519F9F192D}"/>
              </a:ext>
            </a:extLst>
          </p:cNvPr>
          <p:cNvSpPr>
            <a:spLocks noGrp="1"/>
          </p:cNvSpPr>
          <p:nvPr>
            <p:ph type="subTitle" idx="1"/>
          </p:nvPr>
        </p:nvSpPr>
        <p:spPr>
          <a:xfrm>
            <a:off x="5052060" y="4352544"/>
            <a:ext cx="6755130" cy="1239894"/>
          </a:xfrm>
        </p:spPr>
        <p:txBody>
          <a:bodyPr vert="horz" lIns="91440" tIns="45720" rIns="91440" bIns="45720" rtlCol="0" anchor="t">
            <a:normAutofit/>
          </a:bodyPr>
          <a:lstStyle/>
          <a:p>
            <a:r>
              <a:rPr lang="sv-SE"/>
              <a:t>Skydda dig mot bedrägerier!</a:t>
            </a:r>
          </a:p>
        </p:txBody>
      </p:sp>
      <p:pic>
        <p:nvPicPr>
          <p:cNvPr id="5" name="Picture 4">
            <a:extLst>
              <a:ext uri="{FF2B5EF4-FFF2-40B4-BE49-F238E27FC236}">
                <a16:creationId xmlns:a16="http://schemas.microsoft.com/office/drawing/2014/main" id="{03D2ABB3-8287-2392-6231-5E3129AFB859}"/>
              </a:ext>
            </a:extLst>
          </p:cNvPr>
          <p:cNvPicPr>
            <a:picLocks noChangeAspect="1"/>
          </p:cNvPicPr>
          <p:nvPr/>
        </p:nvPicPr>
        <p:blipFill>
          <a:blip r:embed="rId3">
            <a:extLst>
              <a:ext uri="{28A0092B-C50C-407E-A947-70E740481C1C}">
                <a14:useLocalDpi xmlns:a14="http://schemas.microsoft.com/office/drawing/2010/main" val="0"/>
              </a:ext>
            </a:extLst>
          </a:blip>
          <a:srcRect l="27387" r="27387"/>
          <a:stretch/>
        </p:blipFill>
        <p:spPr>
          <a:xfrm>
            <a:off x="20" y="10"/>
            <a:ext cx="4654277" cy="6857990"/>
          </a:xfrm>
          <a:prstGeom prst="rect">
            <a:avLst/>
          </a:prstGeom>
        </p:spPr>
      </p:pic>
      <p:pic>
        <p:nvPicPr>
          <p:cNvPr id="10" name="Bildobjekt 9">
            <a:extLst>
              <a:ext uri="{FF2B5EF4-FFF2-40B4-BE49-F238E27FC236}">
                <a16:creationId xmlns:a16="http://schemas.microsoft.com/office/drawing/2014/main" id="{957CAE65-3F1E-EC88-0AFA-0B5DB60863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65562"/>
            <a:ext cx="4442732" cy="2675193"/>
          </a:xfrm>
          <a:prstGeom prst="rect">
            <a:avLst/>
          </a:prstGeom>
        </p:spPr>
      </p:pic>
    </p:spTree>
    <p:extLst>
      <p:ext uri="{BB962C8B-B14F-4D97-AF65-F5344CB8AC3E}">
        <p14:creationId xmlns:p14="http://schemas.microsoft.com/office/powerpoint/2010/main" val="3912637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9D5C77EF-BBF5-34C2-F7C6-92ECC5A06098}"/>
              </a:ext>
            </a:extLst>
          </p:cNvPr>
          <p:cNvSpPr txBox="1"/>
          <p:nvPr/>
        </p:nvSpPr>
        <p:spPr>
          <a:xfrm>
            <a:off x="2203937" y="929873"/>
            <a:ext cx="7687056" cy="4464148"/>
          </a:xfrm>
          <a:custGeom>
            <a:avLst/>
            <a:gdLst>
              <a:gd name="connsiteX0" fmla="*/ 0 w 7687056"/>
              <a:gd name="connsiteY0" fmla="*/ 0 h 4464148"/>
              <a:gd name="connsiteX1" fmla="*/ 698823 w 7687056"/>
              <a:gd name="connsiteY1" fmla="*/ 0 h 4464148"/>
              <a:gd name="connsiteX2" fmla="*/ 1474517 w 7687056"/>
              <a:gd name="connsiteY2" fmla="*/ 0 h 4464148"/>
              <a:gd name="connsiteX3" fmla="*/ 2019599 w 7687056"/>
              <a:gd name="connsiteY3" fmla="*/ 0 h 4464148"/>
              <a:gd name="connsiteX4" fmla="*/ 2641552 w 7687056"/>
              <a:gd name="connsiteY4" fmla="*/ 0 h 4464148"/>
              <a:gd name="connsiteX5" fmla="*/ 3340375 w 7687056"/>
              <a:gd name="connsiteY5" fmla="*/ 0 h 4464148"/>
              <a:gd name="connsiteX6" fmla="*/ 4116069 w 7687056"/>
              <a:gd name="connsiteY6" fmla="*/ 0 h 4464148"/>
              <a:gd name="connsiteX7" fmla="*/ 4661151 w 7687056"/>
              <a:gd name="connsiteY7" fmla="*/ 0 h 4464148"/>
              <a:gd name="connsiteX8" fmla="*/ 5436845 w 7687056"/>
              <a:gd name="connsiteY8" fmla="*/ 0 h 4464148"/>
              <a:gd name="connsiteX9" fmla="*/ 6212539 w 7687056"/>
              <a:gd name="connsiteY9" fmla="*/ 0 h 4464148"/>
              <a:gd name="connsiteX10" fmla="*/ 7065103 w 7687056"/>
              <a:gd name="connsiteY10" fmla="*/ 0 h 4464148"/>
              <a:gd name="connsiteX11" fmla="*/ 7687056 w 7687056"/>
              <a:gd name="connsiteY11" fmla="*/ 0 h 4464148"/>
              <a:gd name="connsiteX12" fmla="*/ 7687056 w 7687056"/>
              <a:gd name="connsiteY12" fmla="*/ 503811 h 4464148"/>
              <a:gd name="connsiteX13" fmla="*/ 7687056 w 7687056"/>
              <a:gd name="connsiteY13" fmla="*/ 1230829 h 4464148"/>
              <a:gd name="connsiteX14" fmla="*/ 7687056 w 7687056"/>
              <a:gd name="connsiteY14" fmla="*/ 1868565 h 4464148"/>
              <a:gd name="connsiteX15" fmla="*/ 7687056 w 7687056"/>
              <a:gd name="connsiteY15" fmla="*/ 2417017 h 4464148"/>
              <a:gd name="connsiteX16" fmla="*/ 7687056 w 7687056"/>
              <a:gd name="connsiteY16" fmla="*/ 3099394 h 4464148"/>
              <a:gd name="connsiteX17" fmla="*/ 7687056 w 7687056"/>
              <a:gd name="connsiteY17" fmla="*/ 3781771 h 4464148"/>
              <a:gd name="connsiteX18" fmla="*/ 7687056 w 7687056"/>
              <a:gd name="connsiteY18" fmla="*/ 4464148 h 4464148"/>
              <a:gd name="connsiteX19" fmla="*/ 6834492 w 7687056"/>
              <a:gd name="connsiteY19" fmla="*/ 4464148 h 4464148"/>
              <a:gd name="connsiteX20" fmla="*/ 6135668 w 7687056"/>
              <a:gd name="connsiteY20" fmla="*/ 4464148 h 4464148"/>
              <a:gd name="connsiteX21" fmla="*/ 5513716 w 7687056"/>
              <a:gd name="connsiteY21" fmla="*/ 4464148 h 4464148"/>
              <a:gd name="connsiteX22" fmla="*/ 4968633 w 7687056"/>
              <a:gd name="connsiteY22" fmla="*/ 4464148 h 4464148"/>
              <a:gd name="connsiteX23" fmla="*/ 4346681 w 7687056"/>
              <a:gd name="connsiteY23" fmla="*/ 4464148 h 4464148"/>
              <a:gd name="connsiteX24" fmla="*/ 3494116 w 7687056"/>
              <a:gd name="connsiteY24" fmla="*/ 4464148 h 4464148"/>
              <a:gd name="connsiteX25" fmla="*/ 3025905 w 7687056"/>
              <a:gd name="connsiteY25" fmla="*/ 4464148 h 4464148"/>
              <a:gd name="connsiteX26" fmla="*/ 2557693 w 7687056"/>
              <a:gd name="connsiteY26" fmla="*/ 4464148 h 4464148"/>
              <a:gd name="connsiteX27" fmla="*/ 1705129 w 7687056"/>
              <a:gd name="connsiteY27" fmla="*/ 4464148 h 4464148"/>
              <a:gd name="connsiteX28" fmla="*/ 1083176 w 7687056"/>
              <a:gd name="connsiteY28" fmla="*/ 4464148 h 4464148"/>
              <a:gd name="connsiteX29" fmla="*/ 0 w 7687056"/>
              <a:gd name="connsiteY29" fmla="*/ 4464148 h 4464148"/>
              <a:gd name="connsiteX30" fmla="*/ 0 w 7687056"/>
              <a:gd name="connsiteY30" fmla="*/ 3826413 h 4464148"/>
              <a:gd name="connsiteX31" fmla="*/ 0 w 7687056"/>
              <a:gd name="connsiteY31" fmla="*/ 3277960 h 4464148"/>
              <a:gd name="connsiteX32" fmla="*/ 0 w 7687056"/>
              <a:gd name="connsiteY32" fmla="*/ 2729508 h 4464148"/>
              <a:gd name="connsiteX33" fmla="*/ 0 w 7687056"/>
              <a:gd name="connsiteY33" fmla="*/ 2225697 h 4464148"/>
              <a:gd name="connsiteX34" fmla="*/ 0 w 7687056"/>
              <a:gd name="connsiteY34" fmla="*/ 1721886 h 4464148"/>
              <a:gd name="connsiteX35" fmla="*/ 0 w 7687056"/>
              <a:gd name="connsiteY35" fmla="*/ 1128792 h 4464148"/>
              <a:gd name="connsiteX36" fmla="*/ 0 w 7687056"/>
              <a:gd name="connsiteY36" fmla="*/ 624981 h 4464148"/>
              <a:gd name="connsiteX37" fmla="*/ 0 w 7687056"/>
              <a:gd name="connsiteY37" fmla="*/ 0 h 446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687056" h="4464148" fill="none" extrusionOk="0">
                <a:moveTo>
                  <a:pt x="0" y="0"/>
                </a:moveTo>
                <a:cubicBezTo>
                  <a:pt x="233418" y="-9559"/>
                  <a:pt x="461906" y="21486"/>
                  <a:pt x="698823" y="0"/>
                </a:cubicBezTo>
                <a:cubicBezTo>
                  <a:pt x="935740" y="-21486"/>
                  <a:pt x="1295683" y="-13418"/>
                  <a:pt x="1474517" y="0"/>
                </a:cubicBezTo>
                <a:cubicBezTo>
                  <a:pt x="1653351" y="13418"/>
                  <a:pt x="1755818" y="-26783"/>
                  <a:pt x="2019599" y="0"/>
                </a:cubicBezTo>
                <a:cubicBezTo>
                  <a:pt x="2283380" y="26783"/>
                  <a:pt x="2420066" y="8118"/>
                  <a:pt x="2641552" y="0"/>
                </a:cubicBezTo>
                <a:cubicBezTo>
                  <a:pt x="2863038" y="-8118"/>
                  <a:pt x="3177363" y="32539"/>
                  <a:pt x="3340375" y="0"/>
                </a:cubicBezTo>
                <a:cubicBezTo>
                  <a:pt x="3503387" y="-32539"/>
                  <a:pt x="3756124" y="36560"/>
                  <a:pt x="4116069" y="0"/>
                </a:cubicBezTo>
                <a:cubicBezTo>
                  <a:pt x="4476014" y="-36560"/>
                  <a:pt x="4475730" y="-26648"/>
                  <a:pt x="4661151" y="0"/>
                </a:cubicBezTo>
                <a:cubicBezTo>
                  <a:pt x="4846572" y="26648"/>
                  <a:pt x="5218064" y="22849"/>
                  <a:pt x="5436845" y="0"/>
                </a:cubicBezTo>
                <a:cubicBezTo>
                  <a:pt x="5655626" y="-22849"/>
                  <a:pt x="5935433" y="14738"/>
                  <a:pt x="6212539" y="0"/>
                </a:cubicBezTo>
                <a:cubicBezTo>
                  <a:pt x="6489645" y="-14738"/>
                  <a:pt x="6649123" y="-38541"/>
                  <a:pt x="7065103" y="0"/>
                </a:cubicBezTo>
                <a:cubicBezTo>
                  <a:pt x="7481083" y="38541"/>
                  <a:pt x="7458792" y="-12421"/>
                  <a:pt x="7687056" y="0"/>
                </a:cubicBezTo>
                <a:cubicBezTo>
                  <a:pt x="7662304" y="102427"/>
                  <a:pt x="7666972" y="343723"/>
                  <a:pt x="7687056" y="503811"/>
                </a:cubicBezTo>
                <a:cubicBezTo>
                  <a:pt x="7707140" y="663899"/>
                  <a:pt x="7664436" y="935944"/>
                  <a:pt x="7687056" y="1230829"/>
                </a:cubicBezTo>
                <a:cubicBezTo>
                  <a:pt x="7709676" y="1525714"/>
                  <a:pt x="7710024" y="1702078"/>
                  <a:pt x="7687056" y="1868565"/>
                </a:cubicBezTo>
                <a:cubicBezTo>
                  <a:pt x="7664088" y="2035052"/>
                  <a:pt x="7701694" y="2225465"/>
                  <a:pt x="7687056" y="2417017"/>
                </a:cubicBezTo>
                <a:cubicBezTo>
                  <a:pt x="7672418" y="2608569"/>
                  <a:pt x="7694572" y="2908732"/>
                  <a:pt x="7687056" y="3099394"/>
                </a:cubicBezTo>
                <a:cubicBezTo>
                  <a:pt x="7679540" y="3290056"/>
                  <a:pt x="7706552" y="3528321"/>
                  <a:pt x="7687056" y="3781771"/>
                </a:cubicBezTo>
                <a:cubicBezTo>
                  <a:pt x="7667560" y="4035221"/>
                  <a:pt x="7710370" y="4189804"/>
                  <a:pt x="7687056" y="4464148"/>
                </a:cubicBezTo>
                <a:cubicBezTo>
                  <a:pt x="7370035" y="4440282"/>
                  <a:pt x="7102142" y="4504512"/>
                  <a:pt x="6834492" y="4464148"/>
                </a:cubicBezTo>
                <a:cubicBezTo>
                  <a:pt x="6566842" y="4423784"/>
                  <a:pt x="6306076" y="4470996"/>
                  <a:pt x="6135668" y="4464148"/>
                </a:cubicBezTo>
                <a:cubicBezTo>
                  <a:pt x="5965260" y="4457300"/>
                  <a:pt x="5716980" y="4475139"/>
                  <a:pt x="5513716" y="4464148"/>
                </a:cubicBezTo>
                <a:cubicBezTo>
                  <a:pt x="5310452" y="4453157"/>
                  <a:pt x="5157264" y="4477913"/>
                  <a:pt x="4968633" y="4464148"/>
                </a:cubicBezTo>
                <a:cubicBezTo>
                  <a:pt x="4780002" y="4450383"/>
                  <a:pt x="4561251" y="4486538"/>
                  <a:pt x="4346681" y="4464148"/>
                </a:cubicBezTo>
                <a:cubicBezTo>
                  <a:pt x="4132111" y="4441758"/>
                  <a:pt x="3835328" y="4422332"/>
                  <a:pt x="3494116" y="4464148"/>
                </a:cubicBezTo>
                <a:cubicBezTo>
                  <a:pt x="3152905" y="4505964"/>
                  <a:pt x="3202482" y="4474106"/>
                  <a:pt x="3025905" y="4464148"/>
                </a:cubicBezTo>
                <a:cubicBezTo>
                  <a:pt x="2849328" y="4454190"/>
                  <a:pt x="2753406" y="4452935"/>
                  <a:pt x="2557693" y="4464148"/>
                </a:cubicBezTo>
                <a:cubicBezTo>
                  <a:pt x="2361980" y="4475361"/>
                  <a:pt x="1938294" y="4473099"/>
                  <a:pt x="1705129" y="4464148"/>
                </a:cubicBezTo>
                <a:cubicBezTo>
                  <a:pt x="1471964" y="4455197"/>
                  <a:pt x="1365347" y="4490377"/>
                  <a:pt x="1083176" y="4464148"/>
                </a:cubicBezTo>
                <a:cubicBezTo>
                  <a:pt x="801005" y="4437919"/>
                  <a:pt x="411441" y="4506005"/>
                  <a:pt x="0" y="4464148"/>
                </a:cubicBezTo>
                <a:cubicBezTo>
                  <a:pt x="-21958" y="4276464"/>
                  <a:pt x="31744" y="3991121"/>
                  <a:pt x="0" y="3826413"/>
                </a:cubicBezTo>
                <a:cubicBezTo>
                  <a:pt x="-31744" y="3661705"/>
                  <a:pt x="-101" y="3469604"/>
                  <a:pt x="0" y="3277960"/>
                </a:cubicBezTo>
                <a:cubicBezTo>
                  <a:pt x="101" y="3086316"/>
                  <a:pt x="-9382" y="3002749"/>
                  <a:pt x="0" y="2729508"/>
                </a:cubicBezTo>
                <a:cubicBezTo>
                  <a:pt x="9382" y="2456267"/>
                  <a:pt x="-7595" y="2475093"/>
                  <a:pt x="0" y="2225697"/>
                </a:cubicBezTo>
                <a:cubicBezTo>
                  <a:pt x="7595" y="1976301"/>
                  <a:pt x="24847" y="1949344"/>
                  <a:pt x="0" y="1721886"/>
                </a:cubicBezTo>
                <a:cubicBezTo>
                  <a:pt x="-24847" y="1494428"/>
                  <a:pt x="3479" y="1326883"/>
                  <a:pt x="0" y="1128792"/>
                </a:cubicBezTo>
                <a:cubicBezTo>
                  <a:pt x="-3479" y="930701"/>
                  <a:pt x="-15753" y="761500"/>
                  <a:pt x="0" y="624981"/>
                </a:cubicBezTo>
                <a:cubicBezTo>
                  <a:pt x="15753" y="488462"/>
                  <a:pt x="23137" y="234626"/>
                  <a:pt x="0" y="0"/>
                </a:cubicBezTo>
                <a:close/>
              </a:path>
              <a:path w="7687056" h="4464148" stroke="0" extrusionOk="0">
                <a:moveTo>
                  <a:pt x="0" y="0"/>
                </a:moveTo>
                <a:cubicBezTo>
                  <a:pt x="167929" y="-28847"/>
                  <a:pt x="464181" y="-26417"/>
                  <a:pt x="621953" y="0"/>
                </a:cubicBezTo>
                <a:cubicBezTo>
                  <a:pt x="779725" y="26417"/>
                  <a:pt x="962064" y="5094"/>
                  <a:pt x="1167035" y="0"/>
                </a:cubicBezTo>
                <a:cubicBezTo>
                  <a:pt x="1372006" y="-5094"/>
                  <a:pt x="1456099" y="10866"/>
                  <a:pt x="1712117" y="0"/>
                </a:cubicBezTo>
                <a:cubicBezTo>
                  <a:pt x="1968135" y="-10866"/>
                  <a:pt x="2018163" y="21208"/>
                  <a:pt x="2180329" y="0"/>
                </a:cubicBezTo>
                <a:cubicBezTo>
                  <a:pt x="2342495" y="-21208"/>
                  <a:pt x="2512367" y="-9668"/>
                  <a:pt x="2648540" y="0"/>
                </a:cubicBezTo>
                <a:cubicBezTo>
                  <a:pt x="2784713" y="9668"/>
                  <a:pt x="2961943" y="2739"/>
                  <a:pt x="3116752" y="0"/>
                </a:cubicBezTo>
                <a:cubicBezTo>
                  <a:pt x="3271561" y="-2739"/>
                  <a:pt x="3688976" y="31225"/>
                  <a:pt x="3892446" y="0"/>
                </a:cubicBezTo>
                <a:cubicBezTo>
                  <a:pt x="4095916" y="-31225"/>
                  <a:pt x="4167321" y="-12906"/>
                  <a:pt x="4360657" y="0"/>
                </a:cubicBezTo>
                <a:cubicBezTo>
                  <a:pt x="4553993" y="12906"/>
                  <a:pt x="4762994" y="-11119"/>
                  <a:pt x="4905739" y="0"/>
                </a:cubicBezTo>
                <a:cubicBezTo>
                  <a:pt x="5048484" y="11119"/>
                  <a:pt x="5324618" y="3743"/>
                  <a:pt x="5450822" y="0"/>
                </a:cubicBezTo>
                <a:cubicBezTo>
                  <a:pt x="5577026" y="-3743"/>
                  <a:pt x="6080501" y="-14107"/>
                  <a:pt x="6303386" y="0"/>
                </a:cubicBezTo>
                <a:cubicBezTo>
                  <a:pt x="6526271" y="14107"/>
                  <a:pt x="6567023" y="22249"/>
                  <a:pt x="6771598" y="0"/>
                </a:cubicBezTo>
                <a:cubicBezTo>
                  <a:pt x="6976173" y="-22249"/>
                  <a:pt x="7299836" y="41417"/>
                  <a:pt x="7687056" y="0"/>
                </a:cubicBezTo>
                <a:cubicBezTo>
                  <a:pt x="7690023" y="312863"/>
                  <a:pt x="7712765" y="528453"/>
                  <a:pt x="7687056" y="727018"/>
                </a:cubicBezTo>
                <a:cubicBezTo>
                  <a:pt x="7661347" y="925583"/>
                  <a:pt x="7682643" y="1177084"/>
                  <a:pt x="7687056" y="1409395"/>
                </a:cubicBezTo>
                <a:cubicBezTo>
                  <a:pt x="7691469" y="1641706"/>
                  <a:pt x="7680460" y="1755828"/>
                  <a:pt x="7687056" y="2091772"/>
                </a:cubicBezTo>
                <a:cubicBezTo>
                  <a:pt x="7693652" y="2427716"/>
                  <a:pt x="7684625" y="2489865"/>
                  <a:pt x="7687056" y="2595583"/>
                </a:cubicBezTo>
                <a:cubicBezTo>
                  <a:pt x="7689487" y="2701301"/>
                  <a:pt x="7698120" y="3067228"/>
                  <a:pt x="7687056" y="3322602"/>
                </a:cubicBezTo>
                <a:cubicBezTo>
                  <a:pt x="7675992" y="3577976"/>
                  <a:pt x="7673931" y="3745231"/>
                  <a:pt x="7687056" y="3915696"/>
                </a:cubicBezTo>
                <a:cubicBezTo>
                  <a:pt x="7700181" y="4086161"/>
                  <a:pt x="7712804" y="4257932"/>
                  <a:pt x="7687056" y="4464148"/>
                </a:cubicBezTo>
                <a:cubicBezTo>
                  <a:pt x="7421264" y="4487520"/>
                  <a:pt x="7298503" y="4473034"/>
                  <a:pt x="7141974" y="4464148"/>
                </a:cubicBezTo>
                <a:cubicBezTo>
                  <a:pt x="6985445" y="4455262"/>
                  <a:pt x="6804267" y="4462614"/>
                  <a:pt x="6673762" y="4464148"/>
                </a:cubicBezTo>
                <a:cubicBezTo>
                  <a:pt x="6543257" y="4465682"/>
                  <a:pt x="6206593" y="4449830"/>
                  <a:pt x="5974939" y="4464148"/>
                </a:cubicBezTo>
                <a:cubicBezTo>
                  <a:pt x="5743285" y="4478466"/>
                  <a:pt x="5592919" y="4464496"/>
                  <a:pt x="5276116" y="4464148"/>
                </a:cubicBezTo>
                <a:cubicBezTo>
                  <a:pt x="4959313" y="4463800"/>
                  <a:pt x="4801934" y="4497097"/>
                  <a:pt x="4500422" y="4464148"/>
                </a:cubicBezTo>
                <a:cubicBezTo>
                  <a:pt x="4198910" y="4431199"/>
                  <a:pt x="3908603" y="4447153"/>
                  <a:pt x="3647857" y="4464148"/>
                </a:cubicBezTo>
                <a:cubicBezTo>
                  <a:pt x="3387112" y="4481143"/>
                  <a:pt x="3326801" y="4451499"/>
                  <a:pt x="3102775" y="4464148"/>
                </a:cubicBezTo>
                <a:cubicBezTo>
                  <a:pt x="2878749" y="4476797"/>
                  <a:pt x="2518809" y="4469032"/>
                  <a:pt x="2250211" y="4464148"/>
                </a:cubicBezTo>
                <a:cubicBezTo>
                  <a:pt x="1981613" y="4459264"/>
                  <a:pt x="1989457" y="4478849"/>
                  <a:pt x="1781999" y="4464148"/>
                </a:cubicBezTo>
                <a:cubicBezTo>
                  <a:pt x="1574541" y="4449447"/>
                  <a:pt x="1467753" y="4462563"/>
                  <a:pt x="1313788" y="4464148"/>
                </a:cubicBezTo>
                <a:cubicBezTo>
                  <a:pt x="1159823" y="4465733"/>
                  <a:pt x="330095" y="4503955"/>
                  <a:pt x="0" y="4464148"/>
                </a:cubicBezTo>
                <a:cubicBezTo>
                  <a:pt x="5345" y="4314554"/>
                  <a:pt x="17861" y="4204482"/>
                  <a:pt x="0" y="3960337"/>
                </a:cubicBezTo>
                <a:cubicBezTo>
                  <a:pt x="-17861" y="3716192"/>
                  <a:pt x="-3188" y="3597968"/>
                  <a:pt x="0" y="3277960"/>
                </a:cubicBezTo>
                <a:cubicBezTo>
                  <a:pt x="3188" y="2957952"/>
                  <a:pt x="-10970" y="2867583"/>
                  <a:pt x="0" y="2550942"/>
                </a:cubicBezTo>
                <a:cubicBezTo>
                  <a:pt x="10970" y="2234301"/>
                  <a:pt x="8308" y="2151597"/>
                  <a:pt x="0" y="1957848"/>
                </a:cubicBezTo>
                <a:cubicBezTo>
                  <a:pt x="-8308" y="1764099"/>
                  <a:pt x="-9001" y="1580087"/>
                  <a:pt x="0" y="1409395"/>
                </a:cubicBezTo>
                <a:cubicBezTo>
                  <a:pt x="9001" y="1238703"/>
                  <a:pt x="-35710" y="889696"/>
                  <a:pt x="0" y="682377"/>
                </a:cubicBezTo>
                <a:cubicBezTo>
                  <a:pt x="35710" y="475058"/>
                  <a:pt x="-1505" y="289424"/>
                  <a:pt x="0" y="0"/>
                </a:cubicBezTo>
                <a:close/>
              </a:path>
            </a:pathLst>
          </a:custGeom>
          <a:solidFill>
            <a:schemeClr val="accent4">
              <a:lumMod val="20000"/>
              <a:lumOff val="80000"/>
            </a:schemeClr>
          </a:solidFill>
          <a:ln w="57150">
            <a:solidFill>
              <a:schemeClr val="accent4"/>
            </a:solidFill>
            <a:prstDash val="sysDo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sv-SE"/>
          </a:p>
        </p:txBody>
      </p:sp>
      <p:pic>
        <p:nvPicPr>
          <p:cNvPr id="3" name="Bildobjekt 4" descr="En bild som visar text, elektronik, iPod, dator&#10;&#10;Automatiskt genererad beskrivning">
            <a:extLst>
              <a:ext uri="{FF2B5EF4-FFF2-40B4-BE49-F238E27FC236}">
                <a16:creationId xmlns:a16="http://schemas.microsoft.com/office/drawing/2014/main" id="{C1301B40-9CE9-86F1-F98E-0FA033EE4B4A}"/>
              </a:ext>
            </a:extLst>
          </p:cNvPr>
          <p:cNvPicPr>
            <a:picLocks noChangeAspect="1"/>
          </p:cNvPicPr>
          <p:nvPr/>
        </p:nvPicPr>
        <p:blipFill>
          <a:blip r:embed="rId3"/>
          <a:stretch>
            <a:fillRect/>
          </a:stretch>
        </p:blipFill>
        <p:spPr>
          <a:xfrm>
            <a:off x="2434370" y="2004647"/>
            <a:ext cx="1227260" cy="1899139"/>
          </a:xfrm>
          <a:prstGeom prst="rect">
            <a:avLst/>
          </a:prstGeom>
        </p:spPr>
      </p:pic>
      <p:pic>
        <p:nvPicPr>
          <p:cNvPr id="6" name="Bildobjekt 4" descr="En bild som visar text, elektronik, iPod, dator&#10;&#10;Automatiskt genererad beskrivning">
            <a:extLst>
              <a:ext uri="{FF2B5EF4-FFF2-40B4-BE49-F238E27FC236}">
                <a16:creationId xmlns:a16="http://schemas.microsoft.com/office/drawing/2014/main" id="{676C2D52-3C62-27A8-54BE-73F1AA837DCC}"/>
              </a:ext>
            </a:extLst>
          </p:cNvPr>
          <p:cNvPicPr>
            <a:picLocks noChangeAspect="1"/>
          </p:cNvPicPr>
          <p:nvPr/>
        </p:nvPicPr>
        <p:blipFill>
          <a:blip r:embed="rId3"/>
          <a:stretch>
            <a:fillRect/>
          </a:stretch>
        </p:blipFill>
        <p:spPr>
          <a:xfrm>
            <a:off x="8061446" y="1840523"/>
            <a:ext cx="1227260" cy="1899139"/>
          </a:xfrm>
          <a:prstGeom prst="rect">
            <a:avLst/>
          </a:prstGeom>
        </p:spPr>
      </p:pic>
      <p:sp>
        <p:nvSpPr>
          <p:cNvPr id="7" name="textruta 6">
            <a:extLst>
              <a:ext uri="{FF2B5EF4-FFF2-40B4-BE49-F238E27FC236}">
                <a16:creationId xmlns:a16="http://schemas.microsoft.com/office/drawing/2014/main" id="{D9942A4D-556A-4927-F80A-E19CD143ABC9}"/>
              </a:ext>
            </a:extLst>
          </p:cNvPr>
          <p:cNvSpPr txBox="1"/>
          <p:nvPr/>
        </p:nvSpPr>
        <p:spPr>
          <a:xfrm>
            <a:off x="3814690" y="1637010"/>
            <a:ext cx="4010229"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sz="6600" b="1" dirty="0">
                <a:solidFill>
                  <a:srgbClr val="C00000"/>
                </a:solidFill>
              </a:rPr>
              <a:t>GRATIS</a:t>
            </a:r>
            <a:r>
              <a:rPr lang="sv-SE" sz="6600" dirty="0">
                <a:solidFill>
                  <a:srgbClr val="C00000"/>
                </a:solidFill>
              </a:rPr>
              <a:t> </a:t>
            </a:r>
            <a:r>
              <a:rPr lang="sv-SE" sz="6000" b="1" dirty="0">
                <a:solidFill>
                  <a:srgbClr val="C00000"/>
                </a:solidFill>
              </a:rPr>
              <a:t>iPhone 14</a:t>
            </a:r>
          </a:p>
        </p:txBody>
      </p:sp>
      <p:sp>
        <p:nvSpPr>
          <p:cNvPr id="9" name="textruta 8">
            <a:extLst>
              <a:ext uri="{FF2B5EF4-FFF2-40B4-BE49-F238E27FC236}">
                <a16:creationId xmlns:a16="http://schemas.microsoft.com/office/drawing/2014/main" id="{CBC2BD00-3C75-85F4-D7B5-C99B0E06D71F}"/>
              </a:ext>
            </a:extLst>
          </p:cNvPr>
          <p:cNvSpPr txBox="1"/>
          <p:nvPr/>
        </p:nvSpPr>
        <p:spPr>
          <a:xfrm>
            <a:off x="3087388" y="4041179"/>
            <a:ext cx="583668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b="1" dirty="0">
                <a:solidFill>
                  <a:srgbClr val="C00000"/>
                </a:solidFill>
              </a:rPr>
              <a:t>KLICKA HÄR NU!!!!!!!!!!!!!!!!!!!!!!!!!</a:t>
            </a:r>
            <a:endParaRPr lang="sv-SE" dirty="0"/>
          </a:p>
          <a:p>
            <a:pPr algn="ctr"/>
            <a:endParaRPr lang="sv-SE" b="1" dirty="0">
              <a:solidFill>
                <a:srgbClr val="C00000"/>
              </a:solidFill>
            </a:endParaRPr>
          </a:p>
        </p:txBody>
      </p:sp>
      <p:sp>
        <p:nvSpPr>
          <p:cNvPr id="12" name="Rektangel 11">
            <a:extLst>
              <a:ext uri="{FF2B5EF4-FFF2-40B4-BE49-F238E27FC236}">
                <a16:creationId xmlns:a16="http://schemas.microsoft.com/office/drawing/2014/main" id="{69B0F946-A6E1-48A2-7A04-16BFBA00C8A1}"/>
              </a:ext>
            </a:extLst>
          </p:cNvPr>
          <p:cNvSpPr/>
          <p:nvPr/>
        </p:nvSpPr>
        <p:spPr>
          <a:xfrm>
            <a:off x="2316949" y="978643"/>
            <a:ext cx="7479323" cy="4302368"/>
          </a:xfrm>
          <a:prstGeom prst="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743909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tjärna: 12 punkter 13">
            <a:extLst>
              <a:ext uri="{FF2B5EF4-FFF2-40B4-BE49-F238E27FC236}">
                <a16:creationId xmlns:a16="http://schemas.microsoft.com/office/drawing/2014/main" id="{ABEDA186-53F9-7638-6271-8D44964F3097}"/>
              </a:ext>
            </a:extLst>
          </p:cNvPr>
          <p:cNvSpPr/>
          <p:nvPr/>
        </p:nvSpPr>
        <p:spPr>
          <a:xfrm>
            <a:off x="800398" y="195890"/>
            <a:ext cx="4314090" cy="2579074"/>
          </a:xfrm>
          <a:prstGeom prst="star12">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b="1" dirty="0">
              <a:solidFill>
                <a:srgbClr val="EA528E"/>
              </a:solidFill>
              <a:ea typeface="+mn-lt"/>
              <a:cs typeface="+mn-lt"/>
            </a:endParaRPr>
          </a:p>
          <a:p>
            <a:pPr algn="ctr"/>
            <a:r>
              <a:rPr lang="sv-SE" sz="2000" b="1" dirty="0">
                <a:solidFill>
                  <a:srgbClr val="EA528E"/>
                </a:solidFill>
                <a:ea typeface="+mn-lt"/>
                <a:cs typeface="+mn-lt"/>
              </a:rPr>
              <a:t>SUPERHJÄLTAR MOT NÄTFISKE</a:t>
            </a:r>
            <a:endParaRPr lang="sv-SE" sz="2000" dirty="0">
              <a:ea typeface="+mn-lt"/>
              <a:cs typeface="+mn-lt"/>
            </a:endParaRPr>
          </a:p>
          <a:p>
            <a:pPr algn="ctr"/>
            <a:endParaRPr lang="sv-SE" b="1" dirty="0">
              <a:solidFill>
                <a:srgbClr val="EA528E"/>
              </a:solidFill>
            </a:endParaRPr>
          </a:p>
        </p:txBody>
      </p:sp>
      <p:sp>
        <p:nvSpPr>
          <p:cNvPr id="16" name="Platshållare för innehåll 15">
            <a:extLst>
              <a:ext uri="{FF2B5EF4-FFF2-40B4-BE49-F238E27FC236}">
                <a16:creationId xmlns:a16="http://schemas.microsoft.com/office/drawing/2014/main" id="{B87AC3C1-DF08-2EB0-8E21-1C5A0A315E3D}"/>
              </a:ext>
            </a:extLst>
          </p:cNvPr>
          <p:cNvSpPr>
            <a:spLocks noGrp="1"/>
          </p:cNvSpPr>
          <p:nvPr>
            <p:ph idx="1"/>
          </p:nvPr>
        </p:nvSpPr>
        <p:spPr>
          <a:xfrm>
            <a:off x="-66586" y="4888875"/>
            <a:ext cx="7155298" cy="1824168"/>
          </a:xfrm>
        </p:spPr>
        <p:txBody>
          <a:bodyPr vert="horz" lIns="91440" tIns="45720" rIns="91440" bIns="45720" rtlCol="0" anchor="t">
            <a:normAutofit/>
          </a:bodyPr>
          <a:lstStyle/>
          <a:p>
            <a:endParaRPr lang="sv-SE" b="1" dirty="0">
              <a:solidFill>
                <a:srgbClr val="EA528E"/>
              </a:solidFill>
              <a:ea typeface="+mn-lt"/>
              <a:cs typeface="+mn-lt"/>
            </a:endParaRPr>
          </a:p>
          <a:p>
            <a:endParaRPr lang="sv-SE" dirty="0"/>
          </a:p>
        </p:txBody>
      </p:sp>
      <p:pic>
        <p:nvPicPr>
          <p:cNvPr id="20" name="Bild 19" descr="Hjälp med hel fyllning">
            <a:extLst>
              <a:ext uri="{FF2B5EF4-FFF2-40B4-BE49-F238E27FC236}">
                <a16:creationId xmlns:a16="http://schemas.microsoft.com/office/drawing/2014/main" id="{15050ABD-0EC3-2635-C3F9-0F05DD46FE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43773" y="333745"/>
            <a:ext cx="763756" cy="763756"/>
          </a:xfrm>
          <a:prstGeom prst="rect">
            <a:avLst/>
          </a:prstGeom>
        </p:spPr>
      </p:pic>
      <p:sp>
        <p:nvSpPr>
          <p:cNvPr id="22" name="textruta 21">
            <a:extLst>
              <a:ext uri="{FF2B5EF4-FFF2-40B4-BE49-F238E27FC236}">
                <a16:creationId xmlns:a16="http://schemas.microsoft.com/office/drawing/2014/main" id="{E8A3FA45-FB5D-677B-48AE-011A652CDB83}"/>
              </a:ext>
            </a:extLst>
          </p:cNvPr>
          <p:cNvSpPr txBox="1"/>
          <p:nvPr/>
        </p:nvSpPr>
        <p:spPr>
          <a:xfrm>
            <a:off x="6935959" y="611814"/>
            <a:ext cx="3854767" cy="369332"/>
          </a:xfrm>
          <a:prstGeom prst="rect">
            <a:avLst/>
          </a:prstGeom>
          <a:noFill/>
        </p:spPr>
        <p:txBody>
          <a:bodyPr wrap="square" lIns="91440" tIns="45720" rIns="91440" bIns="45720" anchor="t">
            <a:spAutoFit/>
          </a:bodyPr>
          <a:lstStyle/>
          <a:p>
            <a:r>
              <a:rPr lang="sv-SE" b="1" dirty="0">
                <a:latin typeface="Segoe UI"/>
                <a:ea typeface="Calibri" panose="020F0502020204030204" pitchFamily="34" charset="0"/>
                <a:cs typeface="Segoe UI"/>
              </a:rPr>
              <a:t>Varför</a:t>
            </a:r>
            <a:r>
              <a:rPr lang="sv-SE" sz="1800" b="1" dirty="0">
                <a:effectLst/>
                <a:latin typeface="Segoe UI"/>
                <a:ea typeface="Calibri" panose="020F0502020204030204" pitchFamily="34" charset="0"/>
                <a:cs typeface="Segoe UI"/>
              </a:rPr>
              <a:t>?</a:t>
            </a:r>
            <a:endParaRPr lang="sv-SE" dirty="0">
              <a:latin typeface="Segoe UI"/>
              <a:cs typeface="Segoe UI"/>
            </a:endParaRPr>
          </a:p>
        </p:txBody>
      </p:sp>
      <p:sp>
        <p:nvSpPr>
          <p:cNvPr id="24" name="textruta 23">
            <a:extLst>
              <a:ext uri="{FF2B5EF4-FFF2-40B4-BE49-F238E27FC236}">
                <a16:creationId xmlns:a16="http://schemas.microsoft.com/office/drawing/2014/main" id="{1E00EF59-3CEC-30BE-C39D-2477DF097410}"/>
              </a:ext>
            </a:extLst>
          </p:cNvPr>
          <p:cNvSpPr txBox="1"/>
          <p:nvPr/>
        </p:nvSpPr>
        <p:spPr>
          <a:xfrm>
            <a:off x="6930975" y="2847164"/>
            <a:ext cx="6061710" cy="338554"/>
          </a:xfrm>
          <a:prstGeom prst="rect">
            <a:avLst/>
          </a:prstGeom>
          <a:noFill/>
        </p:spPr>
        <p:txBody>
          <a:bodyPr wrap="square" lIns="91440" tIns="45720" rIns="91440" bIns="45720" rtlCol="0" anchor="t">
            <a:spAutoFit/>
          </a:bodyPr>
          <a:lstStyle/>
          <a:p>
            <a:r>
              <a:rPr lang="sv-SE" sz="1600" b="1" dirty="0">
                <a:latin typeface="Segoe UI"/>
                <a:cs typeface="Segoe UI"/>
              </a:rPr>
              <a:t>Om det låter för bra för att vara sant är det nog det</a:t>
            </a:r>
          </a:p>
        </p:txBody>
      </p:sp>
      <p:pic>
        <p:nvPicPr>
          <p:cNvPr id="26" name="Bild 25" descr="Gråtande ansikte helt fyllt med hel fyllning">
            <a:extLst>
              <a:ext uri="{FF2B5EF4-FFF2-40B4-BE49-F238E27FC236}">
                <a16:creationId xmlns:a16="http://schemas.microsoft.com/office/drawing/2014/main" id="{DF011E6E-DD8A-A616-3058-540EFBDAF6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81643" y="2543398"/>
            <a:ext cx="763755" cy="763755"/>
          </a:xfrm>
          <a:prstGeom prst="rect">
            <a:avLst/>
          </a:prstGeom>
        </p:spPr>
      </p:pic>
      <p:sp>
        <p:nvSpPr>
          <p:cNvPr id="28" name="textruta 27">
            <a:extLst>
              <a:ext uri="{FF2B5EF4-FFF2-40B4-BE49-F238E27FC236}">
                <a16:creationId xmlns:a16="http://schemas.microsoft.com/office/drawing/2014/main" id="{AC45E2A4-5D58-104D-6825-0199D191BC96}"/>
              </a:ext>
            </a:extLst>
          </p:cNvPr>
          <p:cNvSpPr txBox="1"/>
          <p:nvPr/>
        </p:nvSpPr>
        <p:spPr>
          <a:xfrm>
            <a:off x="7115028" y="1621422"/>
            <a:ext cx="6097904" cy="369332"/>
          </a:xfrm>
          <a:prstGeom prst="rect">
            <a:avLst/>
          </a:prstGeom>
          <a:noFill/>
        </p:spPr>
        <p:txBody>
          <a:bodyPr wrap="square" lIns="91440" tIns="45720" rIns="91440" bIns="45720" anchor="t">
            <a:spAutoFit/>
          </a:bodyPr>
          <a:lstStyle/>
          <a:p>
            <a:r>
              <a:rPr lang="sv-SE" sz="1800" b="1" dirty="0">
                <a:effectLst/>
                <a:latin typeface="Segoe UI"/>
                <a:ea typeface="Calibri" panose="020F0502020204030204" pitchFamily="34" charset="0"/>
                <a:cs typeface="Segoe UI"/>
              </a:rPr>
              <a:t>Ta hjälp</a:t>
            </a:r>
            <a:endParaRPr lang="sv-SE" dirty="0">
              <a:latin typeface="Gill Sans MT" panose="020B0502020104020203"/>
              <a:cs typeface="Segoe UI"/>
            </a:endParaRPr>
          </a:p>
        </p:txBody>
      </p:sp>
      <p:sp>
        <p:nvSpPr>
          <p:cNvPr id="30" name="textruta 29">
            <a:extLst>
              <a:ext uri="{FF2B5EF4-FFF2-40B4-BE49-F238E27FC236}">
                <a16:creationId xmlns:a16="http://schemas.microsoft.com/office/drawing/2014/main" id="{4E34426F-5B6E-1AA5-BF2B-2D81814C3D0A}"/>
              </a:ext>
            </a:extLst>
          </p:cNvPr>
          <p:cNvSpPr txBox="1"/>
          <p:nvPr/>
        </p:nvSpPr>
        <p:spPr>
          <a:xfrm>
            <a:off x="6846863" y="3980882"/>
            <a:ext cx="6097904" cy="369332"/>
          </a:xfrm>
          <a:prstGeom prst="rect">
            <a:avLst/>
          </a:prstGeom>
          <a:noFill/>
        </p:spPr>
        <p:txBody>
          <a:bodyPr wrap="square" lIns="91440" tIns="45720" rIns="91440" bIns="45720" anchor="t">
            <a:spAutoFit/>
          </a:bodyPr>
          <a:lstStyle/>
          <a:p>
            <a:r>
              <a:rPr lang="sv-SE" sz="1800" b="1" dirty="0">
                <a:effectLst/>
                <a:latin typeface="Segoe UI"/>
                <a:ea typeface="Calibri" panose="020F0502020204030204" pitchFamily="34" charset="0"/>
                <a:cs typeface="Segoe UI"/>
              </a:rPr>
              <a:t>Tänk innan </a:t>
            </a:r>
            <a:r>
              <a:rPr lang="sv-SE" b="1" dirty="0">
                <a:latin typeface="Segoe UI"/>
                <a:ea typeface="Calibri" panose="020F0502020204030204" pitchFamily="34" charset="0"/>
                <a:cs typeface="Segoe UI"/>
              </a:rPr>
              <a:t>klick</a:t>
            </a:r>
            <a:endParaRPr lang="sv-SE" dirty="0">
              <a:latin typeface="Segoe UI"/>
              <a:cs typeface="Segoe UI"/>
            </a:endParaRPr>
          </a:p>
        </p:txBody>
      </p:sp>
      <p:pic>
        <p:nvPicPr>
          <p:cNvPr id="36" name="Bild 35" descr="Tanke kontur">
            <a:extLst>
              <a:ext uri="{FF2B5EF4-FFF2-40B4-BE49-F238E27FC236}">
                <a16:creationId xmlns:a16="http://schemas.microsoft.com/office/drawing/2014/main" id="{4C818320-EA17-E7EA-DE25-12CB39A7B33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91079" y="3700802"/>
            <a:ext cx="914400" cy="914400"/>
          </a:xfrm>
          <a:prstGeom prst="rect">
            <a:avLst/>
          </a:prstGeom>
        </p:spPr>
      </p:pic>
      <p:pic>
        <p:nvPicPr>
          <p:cNvPr id="38" name="Bild 37" descr="Frågor med hel fyllning">
            <a:extLst>
              <a:ext uri="{FF2B5EF4-FFF2-40B4-BE49-F238E27FC236}">
                <a16:creationId xmlns:a16="http://schemas.microsoft.com/office/drawing/2014/main" id="{5E3FD025-45F9-9B60-5DD8-8E3F31CE6F6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92103" y="1353640"/>
            <a:ext cx="914400" cy="914400"/>
          </a:xfrm>
          <a:prstGeom prst="rect">
            <a:avLst/>
          </a:prstGeom>
        </p:spPr>
      </p:pic>
      <p:sp>
        <p:nvSpPr>
          <p:cNvPr id="32" name="textruta 31">
            <a:extLst>
              <a:ext uri="{FF2B5EF4-FFF2-40B4-BE49-F238E27FC236}">
                <a16:creationId xmlns:a16="http://schemas.microsoft.com/office/drawing/2014/main" id="{4CE09AAB-57E9-025B-0EB3-35364D3C6010}"/>
              </a:ext>
            </a:extLst>
          </p:cNvPr>
          <p:cNvSpPr txBox="1"/>
          <p:nvPr/>
        </p:nvSpPr>
        <p:spPr>
          <a:xfrm>
            <a:off x="6941673" y="5296949"/>
            <a:ext cx="7961872" cy="369332"/>
          </a:xfrm>
          <a:prstGeom prst="rect">
            <a:avLst/>
          </a:prstGeom>
          <a:noFill/>
        </p:spPr>
        <p:txBody>
          <a:bodyPr wrap="square" lIns="91440" tIns="45720" rIns="91440" bIns="45720" anchor="t">
            <a:spAutoFit/>
          </a:bodyPr>
          <a:lstStyle/>
          <a:p>
            <a:r>
              <a:rPr lang="sv-SE" b="1" dirty="0">
                <a:latin typeface="Segoe UI"/>
                <a:cs typeface="Segoe UI"/>
              </a:rPr>
              <a:t>Lämna aldrig ut kortuppgifter</a:t>
            </a:r>
          </a:p>
        </p:txBody>
      </p:sp>
      <p:pic>
        <p:nvPicPr>
          <p:cNvPr id="2" name="Bild 1" descr="Kreditkort med hel fyllning">
            <a:extLst>
              <a:ext uri="{FF2B5EF4-FFF2-40B4-BE49-F238E27FC236}">
                <a16:creationId xmlns:a16="http://schemas.microsoft.com/office/drawing/2014/main" id="{B2B9113A-2D8A-C04A-55DC-83841DF9E7D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81473" y="4964686"/>
            <a:ext cx="914400" cy="914400"/>
          </a:xfrm>
          <a:prstGeom prst="rect">
            <a:avLst/>
          </a:prstGeom>
        </p:spPr>
      </p:pic>
      <p:pic>
        <p:nvPicPr>
          <p:cNvPr id="3" name="Bildobjekt 2" descr="En bild som visar barn, leksak, liten, ung&#10;&#10;Automatiskt genererad beskrivning">
            <a:extLst>
              <a:ext uri="{FF2B5EF4-FFF2-40B4-BE49-F238E27FC236}">
                <a16:creationId xmlns:a16="http://schemas.microsoft.com/office/drawing/2014/main" id="{FF5133E8-FD16-6064-05B6-3CA4BBCE273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5304" y="2974237"/>
            <a:ext cx="5122591" cy="3538378"/>
          </a:xfrm>
          <a:prstGeom prst="rect">
            <a:avLst/>
          </a:prstGeom>
        </p:spPr>
      </p:pic>
    </p:spTree>
    <p:extLst>
      <p:ext uri="{BB962C8B-B14F-4D97-AF65-F5344CB8AC3E}">
        <p14:creationId xmlns:p14="http://schemas.microsoft.com/office/powerpoint/2010/main" val="842113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4" grpId="0"/>
      <p:bldP spid="28" grpId="0"/>
      <p:bldP spid="30"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 3">
            <a:extLst>
              <a:ext uri="{FF2B5EF4-FFF2-40B4-BE49-F238E27FC236}">
                <a16:creationId xmlns:a16="http://schemas.microsoft.com/office/drawing/2014/main" id="{9E4ACE23-C244-B5DF-41A3-58AE32BC941E}"/>
              </a:ext>
            </a:extLst>
          </p:cNvPr>
          <p:cNvGrpSpPr/>
          <p:nvPr/>
        </p:nvGrpSpPr>
        <p:grpSpPr>
          <a:xfrm>
            <a:off x="775922" y="1367938"/>
            <a:ext cx="8770882" cy="1512276"/>
            <a:chOff x="775922" y="1367938"/>
            <a:chExt cx="8770882" cy="1512276"/>
          </a:xfrm>
        </p:grpSpPr>
        <p:pic>
          <p:nvPicPr>
            <p:cNvPr id="3" name="Bild 3" descr="Hjälp med hel fyllning">
              <a:extLst>
                <a:ext uri="{FF2B5EF4-FFF2-40B4-BE49-F238E27FC236}">
                  <a16:creationId xmlns:a16="http://schemas.microsoft.com/office/drawing/2014/main" id="{CF908F27-55A4-27FF-9652-FE142E0D3D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5922" y="1367938"/>
              <a:ext cx="1535723" cy="1512276"/>
            </a:xfrm>
            <a:prstGeom prst="rect">
              <a:avLst/>
            </a:prstGeom>
          </p:spPr>
        </p:pic>
        <p:sp>
          <p:nvSpPr>
            <p:cNvPr id="5" name="textruta 4">
              <a:extLst>
                <a:ext uri="{FF2B5EF4-FFF2-40B4-BE49-F238E27FC236}">
                  <a16:creationId xmlns:a16="http://schemas.microsoft.com/office/drawing/2014/main" id="{676C37C6-B98A-AEE4-8E97-FF9B5C4A432C}"/>
                </a:ext>
              </a:extLst>
            </p:cNvPr>
            <p:cNvSpPr txBox="1"/>
            <p:nvPr/>
          </p:nvSpPr>
          <p:spPr>
            <a:xfrm>
              <a:off x="2309446" y="1826456"/>
              <a:ext cx="723735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4000" dirty="0">
                  <a:solidFill>
                    <a:schemeClr val="accent2"/>
                  </a:solidFill>
                </a:rPr>
                <a:t>VARFÖR VILL NÅGON LURAS?</a:t>
              </a:r>
            </a:p>
          </p:txBody>
        </p:sp>
      </p:grpSp>
      <p:grpSp>
        <p:nvGrpSpPr>
          <p:cNvPr id="7" name="Grupp 6">
            <a:extLst>
              <a:ext uri="{FF2B5EF4-FFF2-40B4-BE49-F238E27FC236}">
                <a16:creationId xmlns:a16="http://schemas.microsoft.com/office/drawing/2014/main" id="{26F1B1BF-0E18-923C-9DC6-F7CD46CFDCE4}"/>
              </a:ext>
            </a:extLst>
          </p:cNvPr>
          <p:cNvGrpSpPr/>
          <p:nvPr/>
        </p:nvGrpSpPr>
        <p:grpSpPr>
          <a:xfrm>
            <a:off x="750277" y="3065585"/>
            <a:ext cx="9300618" cy="1594338"/>
            <a:chOff x="750277" y="3065585"/>
            <a:chExt cx="9300618" cy="1594338"/>
          </a:xfrm>
        </p:grpSpPr>
        <p:pic>
          <p:nvPicPr>
            <p:cNvPr id="2" name="Bild 2" descr="Mynt med hel fyllning">
              <a:extLst>
                <a:ext uri="{FF2B5EF4-FFF2-40B4-BE49-F238E27FC236}">
                  <a16:creationId xmlns:a16="http://schemas.microsoft.com/office/drawing/2014/main" id="{65347D4E-43FF-32AA-D19E-3CB3290F3D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0277" y="3065585"/>
              <a:ext cx="1594338" cy="1594338"/>
            </a:xfrm>
            <a:prstGeom prst="rect">
              <a:avLst/>
            </a:prstGeom>
          </p:spPr>
        </p:pic>
        <p:sp>
          <p:nvSpPr>
            <p:cNvPr id="6" name="textruta 5">
              <a:extLst>
                <a:ext uri="{FF2B5EF4-FFF2-40B4-BE49-F238E27FC236}">
                  <a16:creationId xmlns:a16="http://schemas.microsoft.com/office/drawing/2014/main" id="{E09C554F-E17E-A112-07AF-0D6AACFFDB24}"/>
                </a:ext>
              </a:extLst>
            </p:cNvPr>
            <p:cNvSpPr txBox="1"/>
            <p:nvPr/>
          </p:nvSpPr>
          <p:spPr>
            <a:xfrm>
              <a:off x="2403230" y="3655256"/>
              <a:ext cx="764766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4000" dirty="0">
                  <a:solidFill>
                    <a:schemeClr val="accent2"/>
                  </a:solidFill>
                </a:rPr>
                <a:t>OFTA FÖR ATT TJÄNA PENGAR</a:t>
              </a:r>
            </a:p>
          </p:txBody>
        </p:sp>
      </p:grpSp>
    </p:spTree>
    <p:extLst>
      <p:ext uri="{BB962C8B-B14F-4D97-AF65-F5344CB8AC3E}">
        <p14:creationId xmlns:p14="http://schemas.microsoft.com/office/powerpoint/2010/main" val="369371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2">
            <a:extLst>
              <a:ext uri="{FF2B5EF4-FFF2-40B4-BE49-F238E27FC236}">
                <a16:creationId xmlns:a16="http://schemas.microsoft.com/office/drawing/2014/main" id="{80306EA1-F608-43FB-7815-9A2982FA9DE4}"/>
              </a:ext>
            </a:extLst>
          </p:cNvPr>
          <p:cNvSpPr txBox="1"/>
          <p:nvPr/>
        </p:nvSpPr>
        <p:spPr>
          <a:xfrm>
            <a:off x="4185137" y="595531"/>
            <a:ext cx="3755604"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sv-SE" sz="4800" b="1" dirty="0">
                <a:solidFill>
                  <a:schemeClr val="accent2"/>
                </a:solidFill>
              </a:rPr>
              <a:t>NÄTFISKE</a:t>
            </a:r>
          </a:p>
        </p:txBody>
      </p:sp>
      <p:pic>
        <p:nvPicPr>
          <p:cNvPr id="7" name="Bildobjekt 7">
            <a:extLst>
              <a:ext uri="{FF2B5EF4-FFF2-40B4-BE49-F238E27FC236}">
                <a16:creationId xmlns:a16="http://schemas.microsoft.com/office/drawing/2014/main" id="{1286ABE8-8A81-9177-B1E7-A314B2D1E111}"/>
              </a:ext>
            </a:extLst>
          </p:cNvPr>
          <p:cNvPicPr>
            <a:picLocks noChangeAspect="1"/>
          </p:cNvPicPr>
          <p:nvPr/>
        </p:nvPicPr>
        <p:blipFill>
          <a:blip r:embed="rId3"/>
          <a:stretch>
            <a:fillRect/>
          </a:stretch>
        </p:blipFill>
        <p:spPr>
          <a:xfrm>
            <a:off x="2954216" y="1524807"/>
            <a:ext cx="5744307" cy="4441434"/>
          </a:xfrm>
          <a:prstGeom prst="rect">
            <a:avLst/>
          </a:prstGeom>
        </p:spPr>
      </p:pic>
    </p:spTree>
    <p:extLst>
      <p:ext uri="{BB962C8B-B14F-4D97-AF65-F5344CB8AC3E}">
        <p14:creationId xmlns:p14="http://schemas.microsoft.com/office/powerpoint/2010/main" val="3898092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 5" descr="E-post med hel fyllning">
            <a:extLst>
              <a:ext uri="{FF2B5EF4-FFF2-40B4-BE49-F238E27FC236}">
                <a16:creationId xmlns:a16="http://schemas.microsoft.com/office/drawing/2014/main" id="{6D695973-8ED5-4547-E161-433D886476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96555" y="3499336"/>
            <a:ext cx="1113692" cy="1137139"/>
          </a:xfrm>
          <a:prstGeom prst="rect">
            <a:avLst/>
          </a:prstGeom>
        </p:spPr>
      </p:pic>
      <p:pic>
        <p:nvPicPr>
          <p:cNvPr id="7" name="Bild 7" descr="Högtalartelefon med hel fyllning">
            <a:extLst>
              <a:ext uri="{FF2B5EF4-FFF2-40B4-BE49-F238E27FC236}">
                <a16:creationId xmlns:a16="http://schemas.microsoft.com/office/drawing/2014/main" id="{37A28D81-1AB2-EC82-9D7B-7B937DA34D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67194" y="1616317"/>
            <a:ext cx="1465384" cy="1453661"/>
          </a:xfrm>
          <a:prstGeom prst="rect">
            <a:avLst/>
          </a:prstGeom>
        </p:spPr>
      </p:pic>
      <p:pic>
        <p:nvPicPr>
          <p:cNvPr id="8" name="Bild 8" descr="Undertexter med hel fyllning">
            <a:extLst>
              <a:ext uri="{FF2B5EF4-FFF2-40B4-BE49-F238E27FC236}">
                <a16:creationId xmlns:a16="http://schemas.microsoft.com/office/drawing/2014/main" id="{3FEEFA66-47C3-61A3-DDA9-C523A459BBB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4430" y="1225061"/>
            <a:ext cx="1289538" cy="1254369"/>
          </a:xfrm>
          <a:prstGeom prst="rect">
            <a:avLst/>
          </a:prstGeom>
        </p:spPr>
      </p:pic>
      <p:sp>
        <p:nvSpPr>
          <p:cNvPr id="10" name="textruta 2">
            <a:extLst>
              <a:ext uri="{FF2B5EF4-FFF2-40B4-BE49-F238E27FC236}">
                <a16:creationId xmlns:a16="http://schemas.microsoft.com/office/drawing/2014/main" id="{17594278-3246-ACEC-BBD5-6662FFA03174}"/>
              </a:ext>
            </a:extLst>
          </p:cNvPr>
          <p:cNvSpPr txBox="1"/>
          <p:nvPr/>
        </p:nvSpPr>
        <p:spPr>
          <a:xfrm>
            <a:off x="4091353" y="454855"/>
            <a:ext cx="3755604"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sv-SE" sz="4800" b="1" dirty="0">
                <a:solidFill>
                  <a:schemeClr val="accent2"/>
                </a:solidFill>
              </a:rPr>
              <a:t>NÄTFISKE</a:t>
            </a:r>
          </a:p>
        </p:txBody>
      </p:sp>
      <p:grpSp>
        <p:nvGrpSpPr>
          <p:cNvPr id="13" name="Grupp 12">
            <a:extLst>
              <a:ext uri="{FF2B5EF4-FFF2-40B4-BE49-F238E27FC236}">
                <a16:creationId xmlns:a16="http://schemas.microsoft.com/office/drawing/2014/main" id="{B79FA80C-77BE-59FE-4E80-B8F9ABF3C227}"/>
              </a:ext>
            </a:extLst>
          </p:cNvPr>
          <p:cNvGrpSpPr/>
          <p:nvPr/>
        </p:nvGrpSpPr>
        <p:grpSpPr>
          <a:xfrm>
            <a:off x="633048" y="2479431"/>
            <a:ext cx="1230922" cy="1148861"/>
            <a:chOff x="1934308" y="5164016"/>
            <a:chExt cx="949569" cy="949569"/>
          </a:xfrm>
        </p:grpSpPr>
        <p:pic>
          <p:nvPicPr>
            <p:cNvPr id="11" name="Bild 11" descr="Laptop med hel fyllning">
              <a:extLst>
                <a:ext uri="{FF2B5EF4-FFF2-40B4-BE49-F238E27FC236}">
                  <a16:creationId xmlns:a16="http://schemas.microsoft.com/office/drawing/2014/main" id="{D44A46D6-E9EF-044F-95AE-7399F21B85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934308" y="5164016"/>
              <a:ext cx="949569" cy="949569"/>
            </a:xfrm>
            <a:prstGeom prst="rect">
              <a:avLst/>
            </a:prstGeom>
          </p:spPr>
        </p:pic>
        <p:pic>
          <p:nvPicPr>
            <p:cNvPr id="12" name="Bild 8" descr="Undertexter med hel fyllning">
              <a:extLst>
                <a:ext uri="{FF2B5EF4-FFF2-40B4-BE49-F238E27FC236}">
                  <a16:creationId xmlns:a16="http://schemas.microsoft.com/office/drawing/2014/main" id="{A37B303E-E37C-9E5C-6DED-F4A4D1A88EF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80490" y="5398475"/>
              <a:ext cx="457201" cy="457201"/>
            </a:xfrm>
            <a:prstGeom prst="rect">
              <a:avLst/>
            </a:prstGeom>
          </p:spPr>
        </p:pic>
      </p:grpSp>
      <p:grpSp>
        <p:nvGrpSpPr>
          <p:cNvPr id="16" name="Grupp 15">
            <a:extLst>
              <a:ext uri="{FF2B5EF4-FFF2-40B4-BE49-F238E27FC236}">
                <a16:creationId xmlns:a16="http://schemas.microsoft.com/office/drawing/2014/main" id="{DDF79089-6DE0-050D-2BFE-2C3768131570}"/>
              </a:ext>
            </a:extLst>
          </p:cNvPr>
          <p:cNvGrpSpPr/>
          <p:nvPr/>
        </p:nvGrpSpPr>
        <p:grpSpPr>
          <a:xfrm>
            <a:off x="600074" y="3853230"/>
            <a:ext cx="1289537" cy="1055076"/>
            <a:chOff x="775919" y="3278799"/>
            <a:chExt cx="1008184" cy="1008184"/>
          </a:xfrm>
        </p:grpSpPr>
        <p:pic>
          <p:nvPicPr>
            <p:cNvPr id="6" name="Bild 6" descr="Smartphone med hel fyllning">
              <a:extLst>
                <a:ext uri="{FF2B5EF4-FFF2-40B4-BE49-F238E27FC236}">
                  <a16:creationId xmlns:a16="http://schemas.microsoft.com/office/drawing/2014/main" id="{C6169513-DB2C-8E5A-EBB5-D5BA35AFC04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75919" y="3278799"/>
              <a:ext cx="1008184" cy="1008184"/>
            </a:xfrm>
            <a:prstGeom prst="rect">
              <a:avLst/>
            </a:prstGeom>
          </p:spPr>
        </p:pic>
        <p:pic>
          <p:nvPicPr>
            <p:cNvPr id="14" name="Bild 8" descr="Undertexter med hel fyllning">
              <a:extLst>
                <a:ext uri="{FF2B5EF4-FFF2-40B4-BE49-F238E27FC236}">
                  <a16:creationId xmlns:a16="http://schemas.microsoft.com/office/drawing/2014/main" id="{44A51F54-B0B8-7EF0-FD3D-25C1872E5402}"/>
                </a:ext>
              </a:extLst>
            </p:cNvPr>
            <p:cNvPicPr>
              <a:picLocks noChangeAspect="1"/>
            </p:cNvPicPr>
            <p:nvPr/>
          </p:nvPicPr>
          <p:blipFill>
            <a:blip r:embed="rId11">
              <a:extLst>
                <a:ext uri="{96DAC541-7B7A-43D3-8B79-37D633B846F1}">
                  <asvg:svgBlip xmlns:asvg="http://schemas.microsoft.com/office/drawing/2016/SVG/main" r:embed="rId15"/>
                </a:ext>
              </a:extLst>
            </a:blip>
            <a:stretch>
              <a:fillRect/>
            </a:stretch>
          </p:blipFill>
          <p:spPr>
            <a:xfrm>
              <a:off x="1078520" y="3475889"/>
              <a:ext cx="410309" cy="410309"/>
            </a:xfrm>
            <a:prstGeom prst="rect">
              <a:avLst/>
            </a:prstGeom>
          </p:spPr>
        </p:pic>
        <p:pic>
          <p:nvPicPr>
            <p:cNvPr id="15" name="Bild 8" descr="Undertexter med hel fyllning">
              <a:extLst>
                <a:ext uri="{FF2B5EF4-FFF2-40B4-BE49-F238E27FC236}">
                  <a16:creationId xmlns:a16="http://schemas.microsoft.com/office/drawing/2014/main" id="{B804CFB4-B01C-003C-E45D-4B66A95CA00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82726" y="3788681"/>
              <a:ext cx="410305" cy="386863"/>
            </a:xfrm>
            <a:prstGeom prst="rect">
              <a:avLst/>
            </a:prstGeom>
          </p:spPr>
        </p:pic>
      </p:grpSp>
      <p:sp>
        <p:nvSpPr>
          <p:cNvPr id="17" name="textruta 16">
            <a:extLst>
              <a:ext uri="{FF2B5EF4-FFF2-40B4-BE49-F238E27FC236}">
                <a16:creationId xmlns:a16="http://schemas.microsoft.com/office/drawing/2014/main" id="{97585AC2-A921-677C-29C9-C6188E96F673}"/>
              </a:ext>
            </a:extLst>
          </p:cNvPr>
          <p:cNvSpPr txBox="1"/>
          <p:nvPr/>
        </p:nvSpPr>
        <p:spPr>
          <a:xfrm>
            <a:off x="8931577" y="3996630"/>
            <a:ext cx="146866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3200" dirty="0"/>
              <a:t>Mejl</a:t>
            </a:r>
          </a:p>
        </p:txBody>
      </p:sp>
      <p:sp>
        <p:nvSpPr>
          <p:cNvPr id="18" name="textruta 17">
            <a:extLst>
              <a:ext uri="{FF2B5EF4-FFF2-40B4-BE49-F238E27FC236}">
                <a16:creationId xmlns:a16="http://schemas.microsoft.com/office/drawing/2014/main" id="{AE58D597-87D8-5340-5C99-F607A55A316B}"/>
              </a:ext>
            </a:extLst>
          </p:cNvPr>
          <p:cNvSpPr txBox="1"/>
          <p:nvPr/>
        </p:nvSpPr>
        <p:spPr>
          <a:xfrm>
            <a:off x="8708839" y="2050598"/>
            <a:ext cx="2769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3200" dirty="0"/>
              <a:t>Telefonsamtal</a:t>
            </a:r>
          </a:p>
        </p:txBody>
      </p:sp>
      <p:sp>
        <p:nvSpPr>
          <p:cNvPr id="19" name="textruta 18">
            <a:extLst>
              <a:ext uri="{FF2B5EF4-FFF2-40B4-BE49-F238E27FC236}">
                <a16:creationId xmlns:a16="http://schemas.microsoft.com/office/drawing/2014/main" id="{37C49C49-9CF0-99BB-D083-9D79200D9AE7}"/>
              </a:ext>
            </a:extLst>
          </p:cNvPr>
          <p:cNvSpPr txBox="1"/>
          <p:nvPr/>
        </p:nvSpPr>
        <p:spPr>
          <a:xfrm>
            <a:off x="1803946" y="1605122"/>
            <a:ext cx="316851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3200" dirty="0"/>
              <a:t>Sociala medier</a:t>
            </a:r>
          </a:p>
        </p:txBody>
      </p:sp>
      <p:sp>
        <p:nvSpPr>
          <p:cNvPr id="20" name="textruta 19">
            <a:extLst>
              <a:ext uri="{FF2B5EF4-FFF2-40B4-BE49-F238E27FC236}">
                <a16:creationId xmlns:a16="http://schemas.microsoft.com/office/drawing/2014/main" id="{52E9ACCD-87B2-E3A0-B34D-C64B82B18C82}"/>
              </a:ext>
            </a:extLst>
          </p:cNvPr>
          <p:cNvSpPr txBox="1"/>
          <p:nvPr/>
        </p:nvSpPr>
        <p:spPr>
          <a:xfrm>
            <a:off x="1803945" y="2742260"/>
            <a:ext cx="146866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3200" dirty="0"/>
              <a:t>Chat</a:t>
            </a:r>
          </a:p>
        </p:txBody>
      </p:sp>
      <p:sp>
        <p:nvSpPr>
          <p:cNvPr id="21" name="textruta 20">
            <a:extLst>
              <a:ext uri="{FF2B5EF4-FFF2-40B4-BE49-F238E27FC236}">
                <a16:creationId xmlns:a16="http://schemas.microsoft.com/office/drawing/2014/main" id="{64AD49EA-DE65-2F1E-E7CA-6353BDCDDCC4}"/>
              </a:ext>
            </a:extLst>
          </p:cNvPr>
          <p:cNvSpPr txBox="1"/>
          <p:nvPr/>
        </p:nvSpPr>
        <p:spPr>
          <a:xfrm>
            <a:off x="1733608" y="4195922"/>
            <a:ext cx="146866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3200" dirty="0"/>
              <a:t>SMS</a:t>
            </a:r>
          </a:p>
        </p:txBody>
      </p:sp>
      <p:pic>
        <p:nvPicPr>
          <p:cNvPr id="23" name="Bild 11" descr="Laptop med hel fyllning">
            <a:extLst>
              <a:ext uri="{FF2B5EF4-FFF2-40B4-BE49-F238E27FC236}">
                <a16:creationId xmlns:a16="http://schemas.microsoft.com/office/drawing/2014/main" id="{48E704BB-8C66-D0BB-C1A4-5FEF7871362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68215" y="5210907"/>
            <a:ext cx="1172307" cy="1148861"/>
          </a:xfrm>
          <a:prstGeom prst="rect">
            <a:avLst/>
          </a:prstGeom>
        </p:spPr>
      </p:pic>
      <p:sp>
        <p:nvSpPr>
          <p:cNvPr id="25" name="textruta 24">
            <a:extLst>
              <a:ext uri="{FF2B5EF4-FFF2-40B4-BE49-F238E27FC236}">
                <a16:creationId xmlns:a16="http://schemas.microsoft.com/office/drawing/2014/main" id="{9E12EC84-16B0-C7E0-3126-69396B43F576}"/>
              </a:ext>
            </a:extLst>
          </p:cNvPr>
          <p:cNvSpPr txBox="1"/>
          <p:nvPr/>
        </p:nvSpPr>
        <p:spPr>
          <a:xfrm>
            <a:off x="1886006" y="5532353"/>
            <a:ext cx="193759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3200" dirty="0"/>
              <a:t>Hemsidor</a:t>
            </a:r>
          </a:p>
        </p:txBody>
      </p:sp>
    </p:spTree>
    <p:extLst>
      <p:ext uri="{BB962C8B-B14F-4D97-AF65-F5344CB8AC3E}">
        <p14:creationId xmlns:p14="http://schemas.microsoft.com/office/powerpoint/2010/main" val="18450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Nätfiske klipp">
            <a:hlinkClick r:id="" action="ppaction://media"/>
            <a:extLst>
              <a:ext uri="{FF2B5EF4-FFF2-40B4-BE49-F238E27FC236}">
                <a16:creationId xmlns:a16="http://schemas.microsoft.com/office/drawing/2014/main" id="{D7F9F834-73FD-4B65-CDF7-1BA74CD2BC29}"/>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2193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0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tjärna: 12 punkter 13">
            <a:extLst>
              <a:ext uri="{FF2B5EF4-FFF2-40B4-BE49-F238E27FC236}">
                <a16:creationId xmlns:a16="http://schemas.microsoft.com/office/drawing/2014/main" id="{ABEDA186-53F9-7638-6271-8D44964F3097}"/>
              </a:ext>
            </a:extLst>
          </p:cNvPr>
          <p:cNvSpPr/>
          <p:nvPr/>
        </p:nvSpPr>
        <p:spPr>
          <a:xfrm>
            <a:off x="800398" y="195890"/>
            <a:ext cx="4314090" cy="2579074"/>
          </a:xfrm>
          <a:prstGeom prst="star12">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b="1" dirty="0">
              <a:solidFill>
                <a:srgbClr val="EA528E"/>
              </a:solidFill>
              <a:ea typeface="+mn-lt"/>
              <a:cs typeface="+mn-lt"/>
            </a:endParaRPr>
          </a:p>
          <a:p>
            <a:pPr algn="ctr"/>
            <a:r>
              <a:rPr lang="sv-SE" sz="2000" b="1" dirty="0">
                <a:solidFill>
                  <a:srgbClr val="EA528E"/>
                </a:solidFill>
                <a:ea typeface="+mn-lt"/>
                <a:cs typeface="+mn-lt"/>
              </a:rPr>
              <a:t>SUPERHJÄLTAR MOT NÄTFISKE</a:t>
            </a:r>
            <a:endParaRPr lang="sv-SE" sz="2000" dirty="0">
              <a:ea typeface="+mn-lt"/>
              <a:cs typeface="+mn-lt"/>
            </a:endParaRPr>
          </a:p>
          <a:p>
            <a:pPr algn="ctr"/>
            <a:endParaRPr lang="sv-SE" b="1" dirty="0">
              <a:solidFill>
                <a:srgbClr val="EA528E"/>
              </a:solidFill>
            </a:endParaRPr>
          </a:p>
        </p:txBody>
      </p:sp>
      <p:sp>
        <p:nvSpPr>
          <p:cNvPr id="16" name="Platshållare för innehåll 15">
            <a:extLst>
              <a:ext uri="{FF2B5EF4-FFF2-40B4-BE49-F238E27FC236}">
                <a16:creationId xmlns:a16="http://schemas.microsoft.com/office/drawing/2014/main" id="{B87AC3C1-DF08-2EB0-8E21-1C5A0A315E3D}"/>
              </a:ext>
            </a:extLst>
          </p:cNvPr>
          <p:cNvSpPr>
            <a:spLocks noGrp="1"/>
          </p:cNvSpPr>
          <p:nvPr>
            <p:ph idx="1"/>
          </p:nvPr>
        </p:nvSpPr>
        <p:spPr>
          <a:xfrm>
            <a:off x="-66586" y="4888875"/>
            <a:ext cx="7155298" cy="1824168"/>
          </a:xfrm>
        </p:spPr>
        <p:txBody>
          <a:bodyPr vert="horz" lIns="91440" tIns="45720" rIns="91440" bIns="45720" rtlCol="0" anchor="t">
            <a:normAutofit/>
          </a:bodyPr>
          <a:lstStyle/>
          <a:p>
            <a:endParaRPr lang="sv-SE" b="1" dirty="0">
              <a:solidFill>
                <a:srgbClr val="EA528E"/>
              </a:solidFill>
              <a:ea typeface="+mn-lt"/>
              <a:cs typeface="+mn-lt"/>
            </a:endParaRPr>
          </a:p>
          <a:p>
            <a:endParaRPr lang="sv-SE" dirty="0"/>
          </a:p>
        </p:txBody>
      </p:sp>
      <p:pic>
        <p:nvPicPr>
          <p:cNvPr id="20" name="Bild 19" descr="Hjälp med hel fyllning">
            <a:extLst>
              <a:ext uri="{FF2B5EF4-FFF2-40B4-BE49-F238E27FC236}">
                <a16:creationId xmlns:a16="http://schemas.microsoft.com/office/drawing/2014/main" id="{15050ABD-0EC3-2635-C3F9-0F05DD46FE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43773" y="333745"/>
            <a:ext cx="763756" cy="763756"/>
          </a:xfrm>
          <a:prstGeom prst="rect">
            <a:avLst/>
          </a:prstGeom>
        </p:spPr>
      </p:pic>
      <p:sp>
        <p:nvSpPr>
          <p:cNvPr id="22" name="textruta 21">
            <a:extLst>
              <a:ext uri="{FF2B5EF4-FFF2-40B4-BE49-F238E27FC236}">
                <a16:creationId xmlns:a16="http://schemas.microsoft.com/office/drawing/2014/main" id="{E8A3FA45-FB5D-677B-48AE-011A652CDB83}"/>
              </a:ext>
            </a:extLst>
          </p:cNvPr>
          <p:cNvSpPr txBox="1"/>
          <p:nvPr/>
        </p:nvSpPr>
        <p:spPr>
          <a:xfrm>
            <a:off x="6935959" y="611814"/>
            <a:ext cx="3854767" cy="369332"/>
          </a:xfrm>
          <a:prstGeom prst="rect">
            <a:avLst/>
          </a:prstGeom>
          <a:noFill/>
        </p:spPr>
        <p:txBody>
          <a:bodyPr wrap="square" lIns="91440" tIns="45720" rIns="91440" bIns="45720" anchor="t">
            <a:spAutoFit/>
          </a:bodyPr>
          <a:lstStyle/>
          <a:p>
            <a:r>
              <a:rPr lang="sv-SE" b="1" dirty="0">
                <a:latin typeface="Segoe UI"/>
                <a:ea typeface="Calibri" panose="020F0502020204030204" pitchFamily="34" charset="0"/>
                <a:cs typeface="Segoe UI"/>
              </a:rPr>
              <a:t>Varför</a:t>
            </a:r>
            <a:r>
              <a:rPr lang="sv-SE" sz="1800" b="1" dirty="0">
                <a:effectLst/>
                <a:latin typeface="Segoe UI"/>
                <a:ea typeface="Calibri" panose="020F0502020204030204" pitchFamily="34" charset="0"/>
                <a:cs typeface="Segoe UI"/>
              </a:rPr>
              <a:t>?</a:t>
            </a:r>
            <a:endParaRPr lang="sv-SE" dirty="0">
              <a:latin typeface="Segoe UI"/>
              <a:cs typeface="Segoe UI"/>
            </a:endParaRPr>
          </a:p>
        </p:txBody>
      </p:sp>
      <p:sp>
        <p:nvSpPr>
          <p:cNvPr id="24" name="textruta 23">
            <a:extLst>
              <a:ext uri="{FF2B5EF4-FFF2-40B4-BE49-F238E27FC236}">
                <a16:creationId xmlns:a16="http://schemas.microsoft.com/office/drawing/2014/main" id="{1E00EF59-3CEC-30BE-C39D-2477DF097410}"/>
              </a:ext>
            </a:extLst>
          </p:cNvPr>
          <p:cNvSpPr txBox="1"/>
          <p:nvPr/>
        </p:nvSpPr>
        <p:spPr>
          <a:xfrm>
            <a:off x="6930975" y="2847164"/>
            <a:ext cx="6061710" cy="338554"/>
          </a:xfrm>
          <a:prstGeom prst="rect">
            <a:avLst/>
          </a:prstGeom>
          <a:noFill/>
        </p:spPr>
        <p:txBody>
          <a:bodyPr wrap="square" lIns="91440" tIns="45720" rIns="91440" bIns="45720" rtlCol="0" anchor="t">
            <a:spAutoFit/>
          </a:bodyPr>
          <a:lstStyle/>
          <a:p>
            <a:r>
              <a:rPr lang="sv-SE" sz="1600" b="1" dirty="0">
                <a:latin typeface="Segoe UI"/>
                <a:cs typeface="Segoe UI"/>
              </a:rPr>
              <a:t>Om det låter för bra för att vara sant är det nog det</a:t>
            </a:r>
          </a:p>
        </p:txBody>
      </p:sp>
      <p:pic>
        <p:nvPicPr>
          <p:cNvPr id="26" name="Bild 25" descr="Gråtande ansikte helt fyllt med hel fyllning">
            <a:extLst>
              <a:ext uri="{FF2B5EF4-FFF2-40B4-BE49-F238E27FC236}">
                <a16:creationId xmlns:a16="http://schemas.microsoft.com/office/drawing/2014/main" id="{DF011E6E-DD8A-A616-3058-540EFBDAF6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81643" y="2543398"/>
            <a:ext cx="763755" cy="763755"/>
          </a:xfrm>
          <a:prstGeom prst="rect">
            <a:avLst/>
          </a:prstGeom>
        </p:spPr>
      </p:pic>
      <p:sp>
        <p:nvSpPr>
          <p:cNvPr id="28" name="textruta 27">
            <a:extLst>
              <a:ext uri="{FF2B5EF4-FFF2-40B4-BE49-F238E27FC236}">
                <a16:creationId xmlns:a16="http://schemas.microsoft.com/office/drawing/2014/main" id="{AC45E2A4-5D58-104D-6825-0199D191BC96}"/>
              </a:ext>
            </a:extLst>
          </p:cNvPr>
          <p:cNvSpPr txBox="1"/>
          <p:nvPr/>
        </p:nvSpPr>
        <p:spPr>
          <a:xfrm>
            <a:off x="7115028" y="1621422"/>
            <a:ext cx="6097904" cy="369332"/>
          </a:xfrm>
          <a:prstGeom prst="rect">
            <a:avLst/>
          </a:prstGeom>
          <a:noFill/>
        </p:spPr>
        <p:txBody>
          <a:bodyPr wrap="square" lIns="91440" tIns="45720" rIns="91440" bIns="45720" anchor="t">
            <a:spAutoFit/>
          </a:bodyPr>
          <a:lstStyle/>
          <a:p>
            <a:r>
              <a:rPr lang="sv-SE" sz="1800" b="1" dirty="0">
                <a:effectLst/>
                <a:latin typeface="Segoe UI"/>
                <a:ea typeface="Calibri" panose="020F0502020204030204" pitchFamily="34" charset="0"/>
                <a:cs typeface="Segoe UI"/>
              </a:rPr>
              <a:t>Ta hjälp</a:t>
            </a:r>
            <a:endParaRPr lang="sv-SE" dirty="0">
              <a:latin typeface="Gill Sans MT" panose="020B0502020104020203"/>
              <a:cs typeface="Segoe UI"/>
            </a:endParaRPr>
          </a:p>
        </p:txBody>
      </p:sp>
      <p:sp>
        <p:nvSpPr>
          <p:cNvPr id="30" name="textruta 29">
            <a:extLst>
              <a:ext uri="{FF2B5EF4-FFF2-40B4-BE49-F238E27FC236}">
                <a16:creationId xmlns:a16="http://schemas.microsoft.com/office/drawing/2014/main" id="{4E34426F-5B6E-1AA5-BF2B-2D81814C3D0A}"/>
              </a:ext>
            </a:extLst>
          </p:cNvPr>
          <p:cNvSpPr txBox="1"/>
          <p:nvPr/>
        </p:nvSpPr>
        <p:spPr>
          <a:xfrm>
            <a:off x="6846863" y="3980882"/>
            <a:ext cx="6097904" cy="369332"/>
          </a:xfrm>
          <a:prstGeom prst="rect">
            <a:avLst/>
          </a:prstGeom>
          <a:noFill/>
        </p:spPr>
        <p:txBody>
          <a:bodyPr wrap="square" lIns="91440" tIns="45720" rIns="91440" bIns="45720" anchor="t">
            <a:spAutoFit/>
          </a:bodyPr>
          <a:lstStyle/>
          <a:p>
            <a:r>
              <a:rPr lang="sv-SE" sz="1800" b="1" dirty="0">
                <a:effectLst/>
                <a:latin typeface="Segoe UI"/>
                <a:ea typeface="Calibri" panose="020F0502020204030204" pitchFamily="34" charset="0"/>
                <a:cs typeface="Segoe UI"/>
              </a:rPr>
              <a:t>Tänk innan </a:t>
            </a:r>
            <a:r>
              <a:rPr lang="sv-SE" b="1" dirty="0">
                <a:latin typeface="Segoe UI"/>
                <a:ea typeface="Calibri" panose="020F0502020204030204" pitchFamily="34" charset="0"/>
                <a:cs typeface="Segoe UI"/>
              </a:rPr>
              <a:t>klick</a:t>
            </a:r>
            <a:endParaRPr lang="sv-SE" dirty="0">
              <a:latin typeface="Segoe UI"/>
              <a:cs typeface="Segoe UI"/>
            </a:endParaRPr>
          </a:p>
        </p:txBody>
      </p:sp>
      <p:pic>
        <p:nvPicPr>
          <p:cNvPr id="36" name="Bild 35" descr="Tanke kontur">
            <a:extLst>
              <a:ext uri="{FF2B5EF4-FFF2-40B4-BE49-F238E27FC236}">
                <a16:creationId xmlns:a16="http://schemas.microsoft.com/office/drawing/2014/main" id="{4C818320-EA17-E7EA-DE25-12CB39A7B33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91079" y="3700802"/>
            <a:ext cx="914400" cy="914400"/>
          </a:xfrm>
          <a:prstGeom prst="rect">
            <a:avLst/>
          </a:prstGeom>
        </p:spPr>
      </p:pic>
      <p:pic>
        <p:nvPicPr>
          <p:cNvPr id="38" name="Bild 37" descr="Frågor med hel fyllning">
            <a:extLst>
              <a:ext uri="{FF2B5EF4-FFF2-40B4-BE49-F238E27FC236}">
                <a16:creationId xmlns:a16="http://schemas.microsoft.com/office/drawing/2014/main" id="{5E3FD025-45F9-9B60-5DD8-8E3F31CE6F6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92103" y="1353640"/>
            <a:ext cx="914400" cy="914400"/>
          </a:xfrm>
          <a:prstGeom prst="rect">
            <a:avLst/>
          </a:prstGeom>
        </p:spPr>
      </p:pic>
      <p:grpSp>
        <p:nvGrpSpPr>
          <p:cNvPr id="3" name="Grupp 2">
            <a:extLst>
              <a:ext uri="{FF2B5EF4-FFF2-40B4-BE49-F238E27FC236}">
                <a16:creationId xmlns:a16="http://schemas.microsoft.com/office/drawing/2014/main" id="{81E62E44-0624-6AF2-9900-84782EE40BB5}"/>
              </a:ext>
            </a:extLst>
          </p:cNvPr>
          <p:cNvGrpSpPr/>
          <p:nvPr/>
        </p:nvGrpSpPr>
        <p:grpSpPr>
          <a:xfrm>
            <a:off x="5981473" y="4964686"/>
            <a:ext cx="8922072" cy="914400"/>
            <a:chOff x="5981473" y="4964686"/>
            <a:chExt cx="8922072" cy="914400"/>
          </a:xfrm>
        </p:grpSpPr>
        <p:sp>
          <p:nvSpPr>
            <p:cNvPr id="32" name="textruta 31">
              <a:extLst>
                <a:ext uri="{FF2B5EF4-FFF2-40B4-BE49-F238E27FC236}">
                  <a16:creationId xmlns:a16="http://schemas.microsoft.com/office/drawing/2014/main" id="{4CE09AAB-57E9-025B-0EB3-35364D3C6010}"/>
                </a:ext>
              </a:extLst>
            </p:cNvPr>
            <p:cNvSpPr txBox="1"/>
            <p:nvPr/>
          </p:nvSpPr>
          <p:spPr>
            <a:xfrm>
              <a:off x="6941673" y="5296949"/>
              <a:ext cx="7961872" cy="369332"/>
            </a:xfrm>
            <a:prstGeom prst="rect">
              <a:avLst/>
            </a:prstGeom>
            <a:noFill/>
          </p:spPr>
          <p:txBody>
            <a:bodyPr wrap="square" lIns="91440" tIns="45720" rIns="91440" bIns="45720" anchor="t">
              <a:spAutoFit/>
            </a:bodyPr>
            <a:lstStyle/>
            <a:p>
              <a:r>
                <a:rPr lang="sv-SE" b="1" dirty="0">
                  <a:latin typeface="Segoe UI"/>
                  <a:cs typeface="Segoe UI"/>
                </a:rPr>
                <a:t>Lämna aldrig ut kortuppgifter</a:t>
              </a:r>
            </a:p>
          </p:txBody>
        </p:sp>
        <p:pic>
          <p:nvPicPr>
            <p:cNvPr id="2" name="Bild 1" descr="Kreditkort med hel fyllning">
              <a:extLst>
                <a:ext uri="{FF2B5EF4-FFF2-40B4-BE49-F238E27FC236}">
                  <a16:creationId xmlns:a16="http://schemas.microsoft.com/office/drawing/2014/main" id="{B2B9113A-2D8A-C04A-55DC-83841DF9E7D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81473" y="4964686"/>
              <a:ext cx="914400" cy="914400"/>
            </a:xfrm>
            <a:prstGeom prst="rect">
              <a:avLst/>
            </a:prstGeom>
          </p:spPr>
        </p:pic>
      </p:grpSp>
      <p:pic>
        <p:nvPicPr>
          <p:cNvPr id="6" name="Bildobjekt 5" descr="En bild som visar barn, leksak, liten, ung&#10;&#10;Automatiskt genererad beskrivning">
            <a:extLst>
              <a:ext uri="{FF2B5EF4-FFF2-40B4-BE49-F238E27FC236}">
                <a16:creationId xmlns:a16="http://schemas.microsoft.com/office/drawing/2014/main" id="{F198FB7F-6F1D-115F-756D-A6B49A1DCE9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1160" y="3048637"/>
            <a:ext cx="5122591" cy="3538378"/>
          </a:xfrm>
          <a:prstGeom prst="rect">
            <a:avLst/>
          </a:prstGeom>
        </p:spPr>
      </p:pic>
    </p:spTree>
    <p:extLst>
      <p:ext uri="{BB962C8B-B14F-4D97-AF65-F5344CB8AC3E}">
        <p14:creationId xmlns:p14="http://schemas.microsoft.com/office/powerpoint/2010/main" val="250609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4" grpId="0"/>
      <p:bldP spid="28"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 10" descr="Tummen upp med hel fyllning">
            <a:extLst>
              <a:ext uri="{FF2B5EF4-FFF2-40B4-BE49-F238E27FC236}">
                <a16:creationId xmlns:a16="http://schemas.microsoft.com/office/drawing/2014/main" id="{F377AFB8-F22A-5773-1C51-8109E2F5BD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15662" y="1330569"/>
            <a:ext cx="3352800" cy="3352800"/>
          </a:xfrm>
          <a:prstGeom prst="rect">
            <a:avLst/>
          </a:prstGeom>
        </p:spPr>
      </p:pic>
      <p:pic>
        <p:nvPicPr>
          <p:cNvPr id="11" name="Bild 10" descr="Tummen upp med hel fyllning">
            <a:extLst>
              <a:ext uri="{FF2B5EF4-FFF2-40B4-BE49-F238E27FC236}">
                <a16:creationId xmlns:a16="http://schemas.microsoft.com/office/drawing/2014/main" id="{1D68AE14-6B35-E963-8FE1-F744205BA2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6025661" y="1975338"/>
            <a:ext cx="3352800" cy="3352800"/>
          </a:xfrm>
          <a:prstGeom prst="rect">
            <a:avLst/>
          </a:prstGeom>
        </p:spPr>
      </p:pic>
    </p:spTree>
    <p:extLst>
      <p:ext uri="{BB962C8B-B14F-4D97-AF65-F5344CB8AC3E}">
        <p14:creationId xmlns:p14="http://schemas.microsoft.com/office/powerpoint/2010/main" val="2426530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FF6FC4D5-7411-3DFB-B5FB-206FB8A8634F}"/>
              </a:ext>
            </a:extLst>
          </p:cNvPr>
          <p:cNvPicPr>
            <a:picLocks noChangeAspect="1"/>
          </p:cNvPicPr>
          <p:nvPr/>
        </p:nvPicPr>
        <p:blipFill rotWithShape="1">
          <a:blip r:embed="rId3"/>
          <a:srcRect l="-1369" r="19503" b="49273"/>
          <a:stretch/>
        </p:blipFill>
        <p:spPr>
          <a:xfrm>
            <a:off x="2127128" y="1844404"/>
            <a:ext cx="7516401" cy="2231136"/>
          </a:xfrm>
          <a:prstGeom prst="rect">
            <a:avLst/>
          </a:prstGeom>
        </p:spPr>
      </p:pic>
      <p:pic>
        <p:nvPicPr>
          <p:cNvPr id="5" name="Bild 10" descr="Tummen upp med hel fyllning">
            <a:extLst>
              <a:ext uri="{FF2B5EF4-FFF2-40B4-BE49-F238E27FC236}">
                <a16:creationId xmlns:a16="http://schemas.microsoft.com/office/drawing/2014/main" id="{1E30184E-915A-BEE4-48DB-BFD6B005B1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09292" y="4695091"/>
            <a:ext cx="1395047" cy="1395047"/>
          </a:xfrm>
          <a:prstGeom prst="rect">
            <a:avLst/>
          </a:prstGeom>
        </p:spPr>
      </p:pic>
      <p:pic>
        <p:nvPicPr>
          <p:cNvPr id="7" name="Bild 6" descr="Tummen upp med hel fyllning">
            <a:extLst>
              <a:ext uri="{FF2B5EF4-FFF2-40B4-BE49-F238E27FC236}">
                <a16:creationId xmlns:a16="http://schemas.microsoft.com/office/drawing/2014/main" id="{A6AED853-3D91-E148-650C-FB56087EB5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5404338" y="4870937"/>
            <a:ext cx="1395047" cy="1395047"/>
          </a:xfrm>
          <a:prstGeom prst="rect">
            <a:avLst/>
          </a:prstGeom>
        </p:spPr>
      </p:pic>
    </p:spTree>
    <p:extLst>
      <p:ext uri="{BB962C8B-B14F-4D97-AF65-F5344CB8AC3E}">
        <p14:creationId xmlns:p14="http://schemas.microsoft.com/office/powerpoint/2010/main" val="3236934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 10" descr="Tummen upp med hel fyllning">
            <a:extLst>
              <a:ext uri="{FF2B5EF4-FFF2-40B4-BE49-F238E27FC236}">
                <a16:creationId xmlns:a16="http://schemas.microsoft.com/office/drawing/2014/main" id="{F0984B73-DE7F-A262-311B-E4307EBFD7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71292" y="5140570"/>
            <a:ext cx="1008185" cy="1008185"/>
          </a:xfrm>
          <a:prstGeom prst="rect">
            <a:avLst/>
          </a:prstGeom>
        </p:spPr>
      </p:pic>
      <p:pic>
        <p:nvPicPr>
          <p:cNvPr id="7" name="Bild 6" descr="Tummen upp med hel fyllning">
            <a:extLst>
              <a:ext uri="{FF2B5EF4-FFF2-40B4-BE49-F238E27FC236}">
                <a16:creationId xmlns:a16="http://schemas.microsoft.com/office/drawing/2014/main" id="{03A64B2C-2AE5-34BA-13CE-B7BDC044CE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5873262" y="5292970"/>
            <a:ext cx="1008185" cy="1008185"/>
          </a:xfrm>
          <a:prstGeom prst="rect">
            <a:avLst/>
          </a:prstGeom>
        </p:spPr>
      </p:pic>
      <p:pic>
        <p:nvPicPr>
          <p:cNvPr id="10" name="Bildobjekt 10" descr="En bild som visar text, inomhus, elektronik, dator&#10;&#10;Automatiskt genererad beskrivning">
            <a:extLst>
              <a:ext uri="{FF2B5EF4-FFF2-40B4-BE49-F238E27FC236}">
                <a16:creationId xmlns:a16="http://schemas.microsoft.com/office/drawing/2014/main" id="{C13EBF92-E5EE-8E30-43FB-C0D9B6F5F244}"/>
              </a:ext>
            </a:extLst>
          </p:cNvPr>
          <p:cNvPicPr>
            <a:picLocks noChangeAspect="1"/>
          </p:cNvPicPr>
          <p:nvPr/>
        </p:nvPicPr>
        <p:blipFill>
          <a:blip r:embed="rId7"/>
          <a:stretch>
            <a:fillRect/>
          </a:stretch>
        </p:blipFill>
        <p:spPr>
          <a:xfrm>
            <a:off x="2790092" y="498231"/>
            <a:ext cx="6752492" cy="4501661"/>
          </a:xfrm>
          <a:prstGeom prst="rect">
            <a:avLst/>
          </a:prstGeom>
        </p:spPr>
      </p:pic>
    </p:spTree>
    <p:extLst>
      <p:ext uri="{BB962C8B-B14F-4D97-AF65-F5344CB8AC3E}">
        <p14:creationId xmlns:p14="http://schemas.microsoft.com/office/powerpoint/2010/main" val="2693220112"/>
      </p:ext>
    </p:extLst>
  </p:cSld>
  <p:clrMapOvr>
    <a:masterClrMapping/>
  </p:clrMapOvr>
</p:sld>
</file>

<file path=ppt/theme/theme1.xml><?xml version="1.0" encoding="utf-8"?>
<a:theme xmlns:a="http://schemas.openxmlformats.org/drawingml/2006/main" name="Paket">
  <a:themeElements>
    <a:clrScheme name="CSA 1">
      <a:dk1>
        <a:srgbClr val="2B5165"/>
      </a:dk1>
      <a:lt1>
        <a:srgbClr val="AEC2D3"/>
      </a:lt1>
      <a:dk2>
        <a:srgbClr val="682241"/>
      </a:dk2>
      <a:lt2>
        <a:srgbClr val="AEC2D3"/>
      </a:lt2>
      <a:accent1>
        <a:srgbClr val="67B9E8"/>
      </a:accent1>
      <a:accent2>
        <a:srgbClr val="EA528E"/>
      </a:accent2>
      <a:accent3>
        <a:srgbClr val="2B5113"/>
      </a:accent3>
      <a:accent4>
        <a:srgbClr val="F0BE00"/>
      </a:accent4>
      <a:accent5>
        <a:srgbClr val="675400"/>
      </a:accent5>
      <a:accent6>
        <a:srgbClr val="B0C198"/>
      </a:accent6>
      <a:hlink>
        <a:srgbClr val="D3AABE"/>
      </a:hlink>
      <a:folHlink>
        <a:srgbClr val="6CB532"/>
      </a:folHlink>
    </a:clrScheme>
    <a:fontScheme name="Pa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TM10001115[[fn=Paket]]</Template>
  <TotalTime>14807</TotalTime>
  <Words>1912</Words>
  <Application>Microsoft Office PowerPoint</Application>
  <PresentationFormat>Bredbild</PresentationFormat>
  <Paragraphs>142</Paragraphs>
  <Slides>11</Slides>
  <Notes>11</Notes>
  <HiddenSlides>0</HiddenSlides>
  <MMClips>1</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11</vt:i4>
      </vt:variant>
    </vt:vector>
  </HeadingPairs>
  <TitlesOfParts>
    <vt:vector size="16" baseType="lpstr">
      <vt:lpstr>Arial</vt:lpstr>
      <vt:lpstr>Calibri</vt:lpstr>
      <vt:lpstr>Gill Sans MT</vt:lpstr>
      <vt:lpstr>Segoe UI</vt:lpstr>
      <vt:lpstr>Paket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Mia-Lie Nylund</dc:creator>
  <cp:lastModifiedBy>Mia-Lie Nylund</cp:lastModifiedBy>
  <cp:revision>735</cp:revision>
  <dcterms:created xsi:type="dcterms:W3CDTF">2022-05-31T09:53:00Z</dcterms:created>
  <dcterms:modified xsi:type="dcterms:W3CDTF">2023-01-19T09:35:56Z</dcterms:modified>
</cp:coreProperties>
</file>